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4" r:id="rId4"/>
  </p:sldMasterIdLst>
  <p:notesMasterIdLst>
    <p:notesMasterId r:id="rId6"/>
  </p:notesMasterIdLst>
  <p:sldIdLst>
    <p:sldId id="260" r:id="rId5"/>
  </p:sldIdLst>
  <p:sldSz cx="9906000" cy="6858000" type="A4"/>
  <p:notesSz cx="7104063" cy="10234613"/>
  <p:embeddedFontLst>
    <p:embeddedFont>
      <p:font typeface="United Curriculum" panose="020B0604020202020204" charset="0"/>
      <p:regular r:id="rId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8A442"/>
    <a:srgbClr val="CAC3DF"/>
    <a:srgbClr val="553F6D"/>
    <a:srgbClr val="D7D1E7"/>
    <a:srgbClr val="99B567"/>
    <a:srgbClr val="335A85"/>
    <a:srgbClr val="FFFFEF"/>
    <a:srgbClr val="FFFFFF"/>
    <a:srgbClr val="4E83BE"/>
    <a:srgbClr val="C2D6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B17EDD-723C-408F-B80F-4E64E5C41BC7}" v="3" dt="2026-09-07T20:09:36.1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27"/>
    <p:restoredTop sz="96629" autoAdjust="0"/>
  </p:normalViewPr>
  <p:slideViewPr>
    <p:cSldViewPr snapToGrid="0">
      <p:cViewPr varScale="1">
        <p:scale>
          <a:sx n="91" d="100"/>
          <a:sy n="91" d="100"/>
        </p:scale>
        <p:origin x="11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CE204B5A-DF1A-422B-8E34-C818CF8FD4D7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57275" y="1279525"/>
            <a:ext cx="4989513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D2A9E722-A5C7-4E09-A010-6385BADD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478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Skeleton (CC0) – </a:t>
            </a:r>
            <a:r>
              <a:rPr lang="en-US" dirty="0"/>
              <a:t>https://</a:t>
            </a:r>
            <a:r>
              <a:rPr lang="en-US" dirty="0" err="1"/>
              <a:t>pixabay.com</a:t>
            </a:r>
            <a:r>
              <a:rPr lang="en-US" dirty="0"/>
              <a:t>/de/illustrations/menschliches-skelett-skelette-5500722/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9E722-A5C7-4E09-A010-6385BADDE22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5169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DCD5CFC4-DDB0-4A8F-8826-459EC8D33B25}"/>
              </a:ext>
            </a:extLst>
          </p:cNvPr>
          <p:cNvSpPr/>
          <p:nvPr userDrawn="1"/>
        </p:nvSpPr>
        <p:spPr>
          <a:xfrm>
            <a:off x="51752" y="251608"/>
            <a:ext cx="5735161" cy="593764"/>
          </a:xfrm>
          <a:custGeom>
            <a:avLst/>
            <a:gdLst>
              <a:gd name="connsiteX0" fmla="*/ 0 w 6901416"/>
              <a:gd name="connsiteY0" fmla="*/ 0 h 866547"/>
              <a:gd name="connsiteX1" fmla="*/ 690141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85569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83664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754730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01416" h="866547">
                <a:moveTo>
                  <a:pt x="0" y="0"/>
                </a:moveTo>
                <a:lnTo>
                  <a:pt x="6754730" y="0"/>
                </a:lnTo>
                <a:lnTo>
                  <a:pt x="6901416" y="866547"/>
                </a:lnTo>
                <a:lnTo>
                  <a:pt x="0" y="86654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8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AAF83A-78B8-4001-B289-042650F96EF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1346" y="269362"/>
            <a:ext cx="5603323" cy="59376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b="1" spc="100" baseline="0">
                <a:latin typeface="United Curriculum" pitchFamily="2" charset="0"/>
              </a:defRPr>
            </a:lvl1pPr>
          </a:lstStyle>
          <a:p>
            <a:pPr lvl="0"/>
            <a:r>
              <a:rPr lang="en-US" dirty="0"/>
              <a:t>[Title of unit here]</a:t>
            </a:r>
            <a:endParaRPr lang="en-GB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C1E0A99-80F9-49A7-B52E-ACE5D31537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1346" y="1948722"/>
            <a:ext cx="5603323" cy="38610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000"/>
              </a:lnSpc>
              <a:spcBef>
                <a:spcPts val="0"/>
              </a:spcBef>
              <a:spcAft>
                <a:spcPts val="600"/>
              </a:spcAft>
              <a:buNone/>
              <a:defRPr sz="1400" b="0" spc="0" baseline="0">
                <a:latin typeface="United Curriculum" pitchFamily="2" charset="0"/>
              </a:defRPr>
            </a:lvl1pPr>
          </a:lstStyle>
          <a:p>
            <a:pPr lvl="0"/>
            <a:r>
              <a:rPr lang="en-US" dirty="0"/>
              <a:t>Text box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8090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0F92058-8AAF-4ECA-9A9A-D3F6257BE0A9}"/>
              </a:ext>
            </a:extLst>
          </p:cNvPr>
          <p:cNvSpPr/>
          <p:nvPr userDrawn="1"/>
        </p:nvSpPr>
        <p:spPr>
          <a:xfrm>
            <a:off x="49939" y="50141"/>
            <a:ext cx="9806122" cy="65282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2984C4A-A5D2-4617-843C-1F63552727CE}"/>
              </a:ext>
            </a:extLst>
          </p:cNvPr>
          <p:cNvGrpSpPr/>
          <p:nvPr userDrawn="1"/>
        </p:nvGrpSpPr>
        <p:grpSpPr>
          <a:xfrm>
            <a:off x="-746166" y="6217602"/>
            <a:ext cx="1555380" cy="1321435"/>
            <a:chOff x="-746166" y="6217602"/>
            <a:chExt cx="1555380" cy="1321435"/>
          </a:xfrm>
        </p:grpSpPr>
        <p:sp>
          <p:nvSpPr>
            <p:cNvPr id="16" name="Arc 15">
              <a:extLst>
                <a:ext uri="{FF2B5EF4-FFF2-40B4-BE49-F238E27FC236}">
                  <a16:creationId xmlns:a16="http://schemas.microsoft.com/office/drawing/2014/main" id="{01182683-9D42-42D0-9602-36D469B9729E}"/>
                </a:ext>
              </a:extLst>
            </p:cNvPr>
            <p:cNvSpPr/>
            <p:nvPr userDrawn="1"/>
          </p:nvSpPr>
          <p:spPr>
            <a:xfrm>
              <a:off x="-746166" y="6217602"/>
              <a:ext cx="1555380" cy="1321435"/>
            </a:xfrm>
            <a:prstGeom prst="arc">
              <a:avLst>
                <a:gd name="adj1" fmla="val 16252508"/>
                <a:gd name="adj2" fmla="val 20226505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lstStyle/>
            <a:p>
              <a:endParaRPr lang="en-GB" sz="180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FE93BA2-1701-400C-9A06-E03063623C2F}"/>
                </a:ext>
              </a:extLst>
            </p:cNvPr>
            <p:cNvSpPr/>
            <p:nvPr userDrawn="1"/>
          </p:nvSpPr>
          <p:spPr>
            <a:xfrm>
              <a:off x="6125" y="6227445"/>
              <a:ext cx="45719" cy="876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1" name="Picture 20" descr="Shape&#10;&#10;Description automatically generated with medium confidence">
            <a:extLst>
              <a:ext uri="{FF2B5EF4-FFF2-40B4-BE49-F238E27FC236}">
                <a16:creationId xmlns:a16="http://schemas.microsoft.com/office/drawing/2014/main" id="{E9F49053-895A-469C-83C4-4142EFBB233B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9" y="6388663"/>
            <a:ext cx="560705" cy="37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420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2C3DDFE-830A-496A-8534-C26325574A5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5835" y="205158"/>
            <a:ext cx="5603323" cy="656459"/>
          </a:xfrm>
        </p:spPr>
        <p:txBody>
          <a:bodyPr/>
          <a:lstStyle/>
          <a:p>
            <a:r>
              <a:rPr lang="en-GB" noProof="0" dirty="0"/>
              <a:t>Organisms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9CED2F-6396-4A56-87B1-44D0004CE2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7057" y="1273323"/>
            <a:ext cx="5126942" cy="1069314"/>
          </a:xfrm>
        </p:spPr>
        <p:txBody>
          <a:bodyPr/>
          <a:lstStyle/>
          <a:p>
            <a:pPr>
              <a:lnSpc>
                <a:spcPts val="1300"/>
              </a:lnSpc>
              <a:spcAft>
                <a:spcPts val="0"/>
              </a:spcAft>
            </a:pPr>
            <a:r>
              <a:rPr lang="en-GB" sz="1100" dirty="0"/>
              <a:t>An organism is</a:t>
            </a:r>
            <a:r>
              <a:rPr lang="en-GB" sz="1100" noProof="0" dirty="0"/>
              <a:t> </a:t>
            </a:r>
            <a:r>
              <a:rPr lang="en-GB" sz="1100" dirty="0"/>
              <a:t>an individual living thing, such as an animal, plant, fungus, or bacterium, that can grow, reproduce, and react to its environment</a:t>
            </a:r>
            <a:r>
              <a:rPr lang="en-GB" sz="1100"/>
              <a:t>.  </a:t>
            </a:r>
          </a:p>
          <a:p>
            <a:pPr>
              <a:lnSpc>
                <a:spcPts val="1300"/>
              </a:lnSpc>
              <a:spcAft>
                <a:spcPts val="0"/>
              </a:spcAft>
            </a:pPr>
            <a:r>
              <a:rPr lang="en-GB" sz="1100" noProof="0"/>
              <a:t>All </a:t>
            </a:r>
            <a:r>
              <a:rPr lang="en-GB" sz="1100" noProof="0" dirty="0"/>
              <a:t>organisms need a form of nutrition.</a:t>
            </a:r>
          </a:p>
          <a:p>
            <a:pPr>
              <a:lnSpc>
                <a:spcPct val="100000"/>
              </a:lnSpc>
            </a:pPr>
            <a:r>
              <a:rPr lang="en-GB" sz="1100" noProof="0" dirty="0"/>
              <a:t>Animals get this nutrition by eating food. The food they eat must provide the animals with the nutrients their bodies need to remain healthy.  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D1DA3C3D-04F5-45BD-8B36-80EAF89FC1CD}"/>
              </a:ext>
            </a:extLst>
          </p:cNvPr>
          <p:cNvSpPr/>
          <p:nvPr/>
        </p:nvSpPr>
        <p:spPr>
          <a:xfrm>
            <a:off x="50424" y="854369"/>
            <a:ext cx="4902576" cy="368300"/>
          </a:xfrm>
          <a:custGeom>
            <a:avLst/>
            <a:gdLst>
              <a:gd name="connsiteX0" fmla="*/ 0 w 3253740"/>
              <a:gd name="connsiteY0" fmla="*/ 0 h 342900"/>
              <a:gd name="connsiteX1" fmla="*/ 3253740 w 3253740"/>
              <a:gd name="connsiteY1" fmla="*/ 0 h 342900"/>
              <a:gd name="connsiteX2" fmla="*/ 3253740 w 3253740"/>
              <a:gd name="connsiteY2" fmla="*/ 342900 h 342900"/>
              <a:gd name="connsiteX3" fmla="*/ 0 w 3253740"/>
              <a:gd name="connsiteY3" fmla="*/ 342900 h 342900"/>
              <a:gd name="connsiteX4" fmla="*/ 0 w 3253740"/>
              <a:gd name="connsiteY4" fmla="*/ 0 h 342900"/>
              <a:gd name="connsiteX0" fmla="*/ 0 w 3253740"/>
              <a:gd name="connsiteY0" fmla="*/ 0 h 342900"/>
              <a:gd name="connsiteX1" fmla="*/ 3218729 w 3253740"/>
              <a:gd name="connsiteY1" fmla="*/ 0 h 342900"/>
              <a:gd name="connsiteX2" fmla="*/ 3253740 w 3253740"/>
              <a:gd name="connsiteY2" fmla="*/ 342900 h 342900"/>
              <a:gd name="connsiteX3" fmla="*/ 0 w 3253740"/>
              <a:gd name="connsiteY3" fmla="*/ 342900 h 342900"/>
              <a:gd name="connsiteX4" fmla="*/ 0 w 3253740"/>
              <a:gd name="connsiteY4" fmla="*/ 0 h 342900"/>
              <a:gd name="connsiteX0" fmla="*/ 0 w 3253740"/>
              <a:gd name="connsiteY0" fmla="*/ 0 h 342900"/>
              <a:gd name="connsiteX1" fmla="*/ 3179600 w 3253740"/>
              <a:gd name="connsiteY1" fmla="*/ 0 h 342900"/>
              <a:gd name="connsiteX2" fmla="*/ 3253740 w 3253740"/>
              <a:gd name="connsiteY2" fmla="*/ 342900 h 342900"/>
              <a:gd name="connsiteX3" fmla="*/ 0 w 3253740"/>
              <a:gd name="connsiteY3" fmla="*/ 342900 h 342900"/>
              <a:gd name="connsiteX4" fmla="*/ 0 w 3253740"/>
              <a:gd name="connsiteY4" fmla="*/ 0 h 342900"/>
              <a:gd name="connsiteX0" fmla="*/ 0 w 3253740"/>
              <a:gd name="connsiteY0" fmla="*/ 0 h 342900"/>
              <a:gd name="connsiteX1" fmla="*/ 3198135 w 3253740"/>
              <a:gd name="connsiteY1" fmla="*/ 0 h 342900"/>
              <a:gd name="connsiteX2" fmla="*/ 3253740 w 3253740"/>
              <a:gd name="connsiteY2" fmla="*/ 342900 h 342900"/>
              <a:gd name="connsiteX3" fmla="*/ 0 w 3253740"/>
              <a:gd name="connsiteY3" fmla="*/ 342900 h 342900"/>
              <a:gd name="connsiteX4" fmla="*/ 0 w 3253740"/>
              <a:gd name="connsiteY4" fmla="*/ 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3740" h="342900">
                <a:moveTo>
                  <a:pt x="0" y="0"/>
                </a:moveTo>
                <a:lnTo>
                  <a:pt x="3198135" y="0"/>
                </a:lnTo>
                <a:lnTo>
                  <a:pt x="3253740" y="342900"/>
                </a:lnTo>
                <a:lnTo>
                  <a:pt x="0" y="3429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44145">
              <a:lnSpc>
                <a:spcPts val="1800"/>
              </a:lnSpc>
              <a:spcAft>
                <a:spcPts val="800"/>
              </a:spcAft>
            </a:pPr>
            <a:r>
              <a:rPr lang="en-GB" sz="1600" b="1" noProof="0" dirty="0">
                <a:latin typeface="United Curriculum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Big picture</a:t>
            </a:r>
            <a:endParaRPr lang="en-GB" sz="1050" noProof="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Box 1">
            <a:extLst>
              <a:ext uri="{FF2B5EF4-FFF2-40B4-BE49-F238E27FC236}">
                <a16:creationId xmlns:a16="http://schemas.microsoft.com/office/drawing/2014/main" id="{FBED5F2C-32EF-4D85-B8A9-3AD9286B86E2}"/>
              </a:ext>
            </a:extLst>
          </p:cNvPr>
          <p:cNvSpPr txBox="1">
            <a:spLocks/>
          </p:cNvSpPr>
          <p:nvPr/>
        </p:nvSpPr>
        <p:spPr>
          <a:xfrm>
            <a:off x="4618049" y="6542968"/>
            <a:ext cx="5279073" cy="28130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r">
              <a:lnSpc>
                <a:spcPct val="120000"/>
              </a:lnSpc>
              <a:spcAft>
                <a:spcPts val="1200"/>
              </a:spcAft>
            </a:pPr>
            <a:r>
              <a:rPr lang="en-GB" sz="1000" b="1" kern="1200" noProof="0" dirty="0">
                <a:solidFill>
                  <a:srgbClr val="000000"/>
                </a:solidFill>
                <a:effectLst/>
                <a:latin typeface="United Curriculum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Biology  – </a:t>
            </a:r>
            <a:r>
              <a:rPr lang="en-GB" sz="1000" b="1" kern="1200" dirty="0">
                <a:solidFill>
                  <a:srgbClr val="000000"/>
                </a:solidFill>
                <a:effectLst/>
                <a:latin typeface="United Curriculum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Autumn</a:t>
            </a:r>
            <a:r>
              <a:rPr lang="en-GB" sz="1000" b="1" kern="1200" noProof="0" dirty="0">
                <a:solidFill>
                  <a:srgbClr val="000000"/>
                </a:solidFill>
                <a:effectLst/>
                <a:latin typeface="United Curriculum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Term | </a:t>
            </a:r>
            <a:r>
              <a:rPr lang="en-GB" sz="1000" kern="1200" noProof="0" dirty="0">
                <a:solidFill>
                  <a:srgbClr val="000000"/>
                </a:solidFill>
                <a:effectLst/>
                <a:latin typeface="United Curriculum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Knowledge Organiser</a:t>
            </a:r>
            <a:endParaRPr lang="en-GB" sz="1100" noProof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20000"/>
              </a:lnSpc>
              <a:spcAft>
                <a:spcPts val="1200"/>
              </a:spcAft>
            </a:pPr>
            <a:r>
              <a:rPr lang="en-GB" sz="1000" b="1" kern="1200" noProof="0" dirty="0">
                <a:solidFill>
                  <a:srgbClr val="000000"/>
                </a:solidFill>
                <a:effectLst/>
                <a:latin typeface="United Curriculum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100" noProof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02520D16-CA39-43A2-A353-34A16BBAFC2D}"/>
              </a:ext>
            </a:extLst>
          </p:cNvPr>
          <p:cNvSpPr/>
          <p:nvPr/>
        </p:nvSpPr>
        <p:spPr>
          <a:xfrm>
            <a:off x="77056" y="2370673"/>
            <a:ext cx="4938825" cy="368300"/>
          </a:xfrm>
          <a:custGeom>
            <a:avLst/>
            <a:gdLst>
              <a:gd name="connsiteX0" fmla="*/ 0 w 3253740"/>
              <a:gd name="connsiteY0" fmla="*/ 0 h 342900"/>
              <a:gd name="connsiteX1" fmla="*/ 3253740 w 3253740"/>
              <a:gd name="connsiteY1" fmla="*/ 0 h 342900"/>
              <a:gd name="connsiteX2" fmla="*/ 3253740 w 3253740"/>
              <a:gd name="connsiteY2" fmla="*/ 342900 h 342900"/>
              <a:gd name="connsiteX3" fmla="*/ 0 w 3253740"/>
              <a:gd name="connsiteY3" fmla="*/ 342900 h 342900"/>
              <a:gd name="connsiteX4" fmla="*/ 0 w 3253740"/>
              <a:gd name="connsiteY4" fmla="*/ 0 h 342900"/>
              <a:gd name="connsiteX0" fmla="*/ 0 w 3253740"/>
              <a:gd name="connsiteY0" fmla="*/ 0 h 342900"/>
              <a:gd name="connsiteX1" fmla="*/ 3218729 w 3253740"/>
              <a:gd name="connsiteY1" fmla="*/ 0 h 342900"/>
              <a:gd name="connsiteX2" fmla="*/ 3253740 w 3253740"/>
              <a:gd name="connsiteY2" fmla="*/ 342900 h 342900"/>
              <a:gd name="connsiteX3" fmla="*/ 0 w 3253740"/>
              <a:gd name="connsiteY3" fmla="*/ 342900 h 342900"/>
              <a:gd name="connsiteX4" fmla="*/ 0 w 3253740"/>
              <a:gd name="connsiteY4" fmla="*/ 0 h 342900"/>
              <a:gd name="connsiteX0" fmla="*/ 0 w 3253740"/>
              <a:gd name="connsiteY0" fmla="*/ 0 h 342900"/>
              <a:gd name="connsiteX1" fmla="*/ 3179600 w 3253740"/>
              <a:gd name="connsiteY1" fmla="*/ 0 h 342900"/>
              <a:gd name="connsiteX2" fmla="*/ 3253740 w 3253740"/>
              <a:gd name="connsiteY2" fmla="*/ 342900 h 342900"/>
              <a:gd name="connsiteX3" fmla="*/ 0 w 3253740"/>
              <a:gd name="connsiteY3" fmla="*/ 342900 h 342900"/>
              <a:gd name="connsiteX4" fmla="*/ 0 w 3253740"/>
              <a:gd name="connsiteY4" fmla="*/ 0 h 342900"/>
              <a:gd name="connsiteX0" fmla="*/ 0 w 3253740"/>
              <a:gd name="connsiteY0" fmla="*/ 0 h 342900"/>
              <a:gd name="connsiteX1" fmla="*/ 3198135 w 3253740"/>
              <a:gd name="connsiteY1" fmla="*/ 0 h 342900"/>
              <a:gd name="connsiteX2" fmla="*/ 3253740 w 3253740"/>
              <a:gd name="connsiteY2" fmla="*/ 342900 h 342900"/>
              <a:gd name="connsiteX3" fmla="*/ 0 w 3253740"/>
              <a:gd name="connsiteY3" fmla="*/ 342900 h 342900"/>
              <a:gd name="connsiteX4" fmla="*/ 0 w 3253740"/>
              <a:gd name="connsiteY4" fmla="*/ 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3740" h="342900">
                <a:moveTo>
                  <a:pt x="0" y="0"/>
                </a:moveTo>
                <a:lnTo>
                  <a:pt x="3198135" y="0"/>
                </a:lnTo>
                <a:lnTo>
                  <a:pt x="3253740" y="342900"/>
                </a:lnTo>
                <a:lnTo>
                  <a:pt x="0" y="3429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44145">
              <a:lnSpc>
                <a:spcPts val="1800"/>
              </a:lnSpc>
              <a:spcAft>
                <a:spcPts val="800"/>
              </a:spcAft>
            </a:pPr>
            <a:r>
              <a:rPr lang="en-GB" sz="1600" b="1" noProof="0" dirty="0">
                <a:effectLst/>
                <a:latin typeface="United Curriculum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 balanced diet</a:t>
            </a:r>
            <a:endParaRPr lang="en-GB" sz="1050" noProof="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1F591A3-F201-4DF7-87DB-AB23DF77A7EB}"/>
              </a:ext>
            </a:extLst>
          </p:cNvPr>
          <p:cNvSpPr txBox="1">
            <a:spLocks/>
          </p:cNvSpPr>
          <p:nvPr/>
        </p:nvSpPr>
        <p:spPr>
          <a:xfrm>
            <a:off x="85428" y="2707209"/>
            <a:ext cx="4938825" cy="2065932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0" kern="1200" spc="0" baseline="0">
                <a:solidFill>
                  <a:schemeClr val="tx1"/>
                </a:solidFill>
                <a:latin typeface="ABeeZee" panose="020000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1100" noProof="0" dirty="0">
                <a:latin typeface="United Curriculum" pitchFamily="2" charset="0"/>
              </a:rPr>
              <a:t>For a human to have a balanced diet, they must eat the right amounts of foods that belong to the different food groups. Each food group provides the body with essential nutrients: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100" b="1" noProof="0" dirty="0">
                <a:latin typeface="United Curriculum" pitchFamily="2" charset="0"/>
              </a:rPr>
              <a:t>Carbohydrates</a:t>
            </a:r>
            <a:r>
              <a:rPr lang="en-GB" sz="1100" noProof="0" dirty="0">
                <a:latin typeface="United Curriculum" pitchFamily="2" charset="0"/>
              </a:rPr>
              <a:t> provide the body with a source of energy.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100" b="1" noProof="0" dirty="0">
                <a:latin typeface="United Curriculum" pitchFamily="2" charset="0"/>
              </a:rPr>
              <a:t>Proteins</a:t>
            </a:r>
            <a:r>
              <a:rPr lang="en-GB" sz="1100" noProof="0" dirty="0">
                <a:latin typeface="United Curriculum" pitchFamily="2" charset="0"/>
              </a:rPr>
              <a:t> are needed for growth and repair of the body.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100" b="1" noProof="0" dirty="0">
                <a:latin typeface="United Curriculum" pitchFamily="2" charset="0"/>
              </a:rPr>
              <a:t>Fats</a:t>
            </a:r>
            <a:r>
              <a:rPr lang="en-GB" sz="1100" noProof="0" dirty="0">
                <a:latin typeface="United Curriculum" pitchFamily="2" charset="0"/>
              </a:rPr>
              <a:t> are needed for insulation.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100" b="1" noProof="0" dirty="0">
                <a:latin typeface="United Curriculum" pitchFamily="2" charset="0"/>
              </a:rPr>
              <a:t>Dairy</a:t>
            </a:r>
            <a:r>
              <a:rPr lang="en-GB" sz="1100" noProof="0" dirty="0">
                <a:latin typeface="United Curriculum" pitchFamily="2" charset="0"/>
              </a:rPr>
              <a:t> supplies the body with calcium, which is needed for bone development.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100" b="1" noProof="0" dirty="0">
                <a:latin typeface="United Curriculum" pitchFamily="2" charset="0"/>
              </a:rPr>
              <a:t>Fruits and vegetables </a:t>
            </a:r>
            <a:r>
              <a:rPr lang="en-GB" sz="1100" noProof="0" dirty="0">
                <a:latin typeface="United Curriculum" pitchFamily="2" charset="0"/>
              </a:rPr>
              <a:t>provide the body with vitamins and minerals.</a:t>
            </a: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6ACFDB2F-AA3A-4D23-B0AE-BE888BF521AC}"/>
              </a:ext>
            </a:extLst>
          </p:cNvPr>
          <p:cNvSpPr/>
          <p:nvPr/>
        </p:nvSpPr>
        <p:spPr>
          <a:xfrm>
            <a:off x="50424" y="4793103"/>
            <a:ext cx="4061452" cy="368300"/>
          </a:xfrm>
          <a:custGeom>
            <a:avLst/>
            <a:gdLst>
              <a:gd name="connsiteX0" fmla="*/ 0 w 3253740"/>
              <a:gd name="connsiteY0" fmla="*/ 0 h 342900"/>
              <a:gd name="connsiteX1" fmla="*/ 3253740 w 3253740"/>
              <a:gd name="connsiteY1" fmla="*/ 0 h 342900"/>
              <a:gd name="connsiteX2" fmla="*/ 3253740 w 3253740"/>
              <a:gd name="connsiteY2" fmla="*/ 342900 h 342900"/>
              <a:gd name="connsiteX3" fmla="*/ 0 w 3253740"/>
              <a:gd name="connsiteY3" fmla="*/ 342900 h 342900"/>
              <a:gd name="connsiteX4" fmla="*/ 0 w 3253740"/>
              <a:gd name="connsiteY4" fmla="*/ 0 h 342900"/>
              <a:gd name="connsiteX0" fmla="*/ 0 w 3253740"/>
              <a:gd name="connsiteY0" fmla="*/ 0 h 342900"/>
              <a:gd name="connsiteX1" fmla="*/ 3218729 w 3253740"/>
              <a:gd name="connsiteY1" fmla="*/ 0 h 342900"/>
              <a:gd name="connsiteX2" fmla="*/ 3253740 w 3253740"/>
              <a:gd name="connsiteY2" fmla="*/ 342900 h 342900"/>
              <a:gd name="connsiteX3" fmla="*/ 0 w 3253740"/>
              <a:gd name="connsiteY3" fmla="*/ 342900 h 342900"/>
              <a:gd name="connsiteX4" fmla="*/ 0 w 3253740"/>
              <a:gd name="connsiteY4" fmla="*/ 0 h 342900"/>
              <a:gd name="connsiteX0" fmla="*/ 0 w 3253740"/>
              <a:gd name="connsiteY0" fmla="*/ 0 h 342900"/>
              <a:gd name="connsiteX1" fmla="*/ 3179600 w 3253740"/>
              <a:gd name="connsiteY1" fmla="*/ 0 h 342900"/>
              <a:gd name="connsiteX2" fmla="*/ 3253740 w 3253740"/>
              <a:gd name="connsiteY2" fmla="*/ 342900 h 342900"/>
              <a:gd name="connsiteX3" fmla="*/ 0 w 3253740"/>
              <a:gd name="connsiteY3" fmla="*/ 342900 h 342900"/>
              <a:gd name="connsiteX4" fmla="*/ 0 w 3253740"/>
              <a:gd name="connsiteY4" fmla="*/ 0 h 342900"/>
              <a:gd name="connsiteX0" fmla="*/ 0 w 3253740"/>
              <a:gd name="connsiteY0" fmla="*/ 0 h 342900"/>
              <a:gd name="connsiteX1" fmla="*/ 3198135 w 3253740"/>
              <a:gd name="connsiteY1" fmla="*/ 0 h 342900"/>
              <a:gd name="connsiteX2" fmla="*/ 3253740 w 3253740"/>
              <a:gd name="connsiteY2" fmla="*/ 342900 h 342900"/>
              <a:gd name="connsiteX3" fmla="*/ 0 w 3253740"/>
              <a:gd name="connsiteY3" fmla="*/ 342900 h 342900"/>
              <a:gd name="connsiteX4" fmla="*/ 0 w 3253740"/>
              <a:gd name="connsiteY4" fmla="*/ 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3740" h="342900">
                <a:moveTo>
                  <a:pt x="0" y="0"/>
                </a:moveTo>
                <a:lnTo>
                  <a:pt x="3198135" y="0"/>
                </a:lnTo>
                <a:lnTo>
                  <a:pt x="3253740" y="342900"/>
                </a:lnTo>
                <a:lnTo>
                  <a:pt x="0" y="3429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44145">
              <a:lnSpc>
                <a:spcPts val="1800"/>
              </a:lnSpc>
              <a:spcAft>
                <a:spcPts val="800"/>
              </a:spcAft>
            </a:pPr>
            <a:r>
              <a:rPr lang="en-GB" sz="1600" b="1" noProof="0" dirty="0">
                <a:latin typeface="United Curriculum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Organs</a:t>
            </a:r>
            <a:endParaRPr lang="en-GB" sz="1050" noProof="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CA01B8F-3E32-4CCB-94EF-71E8F0237C13}"/>
              </a:ext>
            </a:extLst>
          </p:cNvPr>
          <p:cNvSpPr/>
          <p:nvPr/>
        </p:nvSpPr>
        <p:spPr>
          <a:xfrm flipH="1">
            <a:off x="5885895" y="533387"/>
            <a:ext cx="3962178" cy="368300"/>
          </a:xfrm>
          <a:custGeom>
            <a:avLst/>
            <a:gdLst>
              <a:gd name="connsiteX0" fmla="*/ 104172 w 8669438"/>
              <a:gd name="connsiteY0" fmla="*/ 0 h 6423949"/>
              <a:gd name="connsiteX1" fmla="*/ 0 w 8669438"/>
              <a:gd name="connsiteY1" fmla="*/ 6423949 h 6423949"/>
              <a:gd name="connsiteX2" fmla="*/ 8669438 w 8669438"/>
              <a:gd name="connsiteY2" fmla="*/ 6308202 h 6423949"/>
              <a:gd name="connsiteX3" fmla="*/ 8599990 w 8669438"/>
              <a:gd name="connsiteY3" fmla="*/ 138896 h 6423949"/>
              <a:gd name="connsiteX4" fmla="*/ 104172 w 8669438"/>
              <a:gd name="connsiteY4" fmla="*/ 0 h 6423949"/>
              <a:gd name="connsiteX0" fmla="*/ 16157 w 8581423"/>
              <a:gd name="connsiteY0" fmla="*/ 0 h 6423949"/>
              <a:gd name="connsiteX1" fmla="*/ 0 w 8581423"/>
              <a:gd name="connsiteY1" fmla="*/ 6423949 h 6423949"/>
              <a:gd name="connsiteX2" fmla="*/ 8581423 w 8581423"/>
              <a:gd name="connsiteY2" fmla="*/ 6308202 h 6423949"/>
              <a:gd name="connsiteX3" fmla="*/ 8511975 w 8581423"/>
              <a:gd name="connsiteY3" fmla="*/ 138896 h 6423949"/>
              <a:gd name="connsiteX4" fmla="*/ 16157 w 8581423"/>
              <a:gd name="connsiteY4" fmla="*/ 0 h 6423949"/>
              <a:gd name="connsiteX0" fmla="*/ 79025 w 8581423"/>
              <a:gd name="connsiteY0" fmla="*/ 0 h 6423949"/>
              <a:gd name="connsiteX1" fmla="*/ 0 w 8581423"/>
              <a:gd name="connsiteY1" fmla="*/ 6423949 h 6423949"/>
              <a:gd name="connsiteX2" fmla="*/ 8581423 w 8581423"/>
              <a:gd name="connsiteY2" fmla="*/ 6308202 h 6423949"/>
              <a:gd name="connsiteX3" fmla="*/ 8511975 w 8581423"/>
              <a:gd name="connsiteY3" fmla="*/ 138896 h 6423949"/>
              <a:gd name="connsiteX4" fmla="*/ 79025 w 8581423"/>
              <a:gd name="connsiteY4" fmla="*/ 0 h 6423949"/>
              <a:gd name="connsiteX0" fmla="*/ 36589 w 8581423"/>
              <a:gd name="connsiteY0" fmla="*/ 0 h 6423949"/>
              <a:gd name="connsiteX1" fmla="*/ 0 w 8581423"/>
              <a:gd name="connsiteY1" fmla="*/ 6423949 h 6423949"/>
              <a:gd name="connsiteX2" fmla="*/ 8581423 w 8581423"/>
              <a:gd name="connsiteY2" fmla="*/ 6308202 h 6423949"/>
              <a:gd name="connsiteX3" fmla="*/ 8511975 w 8581423"/>
              <a:gd name="connsiteY3" fmla="*/ 138896 h 6423949"/>
              <a:gd name="connsiteX4" fmla="*/ 36589 w 8581423"/>
              <a:gd name="connsiteY4" fmla="*/ 0 h 6423949"/>
              <a:gd name="connsiteX0" fmla="*/ 1435 w 8546269"/>
              <a:gd name="connsiteY0" fmla="*/ 0 h 6423949"/>
              <a:gd name="connsiteX1" fmla="*/ 2567 w 8546269"/>
              <a:gd name="connsiteY1" fmla="*/ 6423949 h 6423949"/>
              <a:gd name="connsiteX2" fmla="*/ 8546269 w 8546269"/>
              <a:gd name="connsiteY2" fmla="*/ 6308202 h 6423949"/>
              <a:gd name="connsiteX3" fmla="*/ 8476821 w 8546269"/>
              <a:gd name="connsiteY3" fmla="*/ 138896 h 6423949"/>
              <a:gd name="connsiteX4" fmla="*/ 1435 w 8546269"/>
              <a:gd name="connsiteY4" fmla="*/ 0 h 6423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46269" h="6423949">
                <a:moveTo>
                  <a:pt x="1435" y="0"/>
                </a:moveTo>
                <a:cubicBezTo>
                  <a:pt x="-3951" y="2141316"/>
                  <a:pt x="7953" y="4282633"/>
                  <a:pt x="2567" y="6423949"/>
                </a:cubicBezTo>
                <a:lnTo>
                  <a:pt x="8546269" y="6308202"/>
                </a:lnTo>
                <a:lnTo>
                  <a:pt x="8476821" y="138896"/>
                </a:lnTo>
                <a:lnTo>
                  <a:pt x="1435" y="0"/>
                </a:lnTo>
                <a:close/>
              </a:path>
            </a:pathLst>
          </a:cu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>
              <a:lnSpc>
                <a:spcPts val="2600"/>
              </a:lnSpc>
            </a:pPr>
            <a:r>
              <a:rPr lang="en-GB" sz="1600" b="1" noProof="0" dirty="0">
                <a:solidFill>
                  <a:schemeClr val="bg1"/>
                </a:solidFill>
                <a:latin typeface="United Curriculum" pitchFamily="2" charset="0"/>
              </a:rPr>
              <a:t>Key vocabulary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B4FC179-27F0-4435-9BBA-330C8A260ABF}"/>
              </a:ext>
            </a:extLst>
          </p:cNvPr>
          <p:cNvSpPr txBox="1">
            <a:spLocks/>
          </p:cNvSpPr>
          <p:nvPr/>
        </p:nvSpPr>
        <p:spPr>
          <a:xfrm>
            <a:off x="5130465" y="1021241"/>
            <a:ext cx="4698478" cy="2585108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0" kern="1200" spc="0" baseline="0">
                <a:solidFill>
                  <a:schemeClr val="tx1"/>
                </a:solidFill>
                <a:latin typeface="ABeeZee" panose="020000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 lvl="0" indent="-108000" defTabSz="685800" fontAlgn="auto">
              <a:lnSpc>
                <a:spcPts val="12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100" b="1" noProof="0" dirty="0">
                <a:latin typeface="United Curriculum" pitchFamily="2" charset="0"/>
                <a:ea typeface="Roboto" panose="02000000000000000000" pitchFamily="2" charset="0"/>
              </a:rPr>
              <a:t>carbohydrate</a:t>
            </a:r>
            <a:r>
              <a:rPr lang="en-GB" sz="1100" noProof="0" dirty="0">
                <a:latin typeface="United Curriculum" pitchFamily="2" charset="0"/>
                <a:ea typeface="Roboto" panose="02000000000000000000" pitchFamily="2" charset="0"/>
              </a:rPr>
              <a:t>: (noun) A component of food that is high in energy; sugar, starch and fibre are all carbohydrates.</a:t>
            </a:r>
          </a:p>
          <a:p>
            <a:pPr marL="108000" lvl="0" indent="-108000" defTabSz="685800" fontAlgn="auto">
              <a:lnSpc>
                <a:spcPts val="12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100" b="1" noProof="0" dirty="0">
                <a:latin typeface="United Curriculum" pitchFamily="2" charset="0"/>
                <a:ea typeface="Roboto" panose="02000000000000000000" pitchFamily="2" charset="0"/>
              </a:rPr>
              <a:t>fibre</a:t>
            </a:r>
            <a:r>
              <a:rPr lang="en-GB" sz="1100" noProof="0" dirty="0">
                <a:latin typeface="United Curriculum" pitchFamily="2" charset="0"/>
                <a:ea typeface="Roboto" panose="02000000000000000000" pitchFamily="2" charset="0"/>
              </a:rPr>
              <a:t>: (noun) A type of carbohydrate that we cannot digest; it prevents constipation.</a:t>
            </a:r>
            <a:endParaRPr lang="en-GB" sz="1100" b="1" noProof="0" dirty="0">
              <a:latin typeface="United Curriculum" pitchFamily="2" charset="0"/>
              <a:ea typeface="Roboto" panose="02000000000000000000" pitchFamily="2" charset="0"/>
            </a:endParaRPr>
          </a:p>
          <a:p>
            <a:pPr marL="108000" indent="-108000">
              <a:lnSpc>
                <a:spcPts val="12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100" b="1" noProof="0" dirty="0">
                <a:latin typeface="United Curriculum" pitchFamily="2" charset="0"/>
                <a:ea typeface="Roboto" panose="02000000000000000000" pitchFamily="2" charset="0"/>
              </a:rPr>
              <a:t>heart</a:t>
            </a:r>
            <a:r>
              <a:rPr lang="en-GB" sz="1100" noProof="0" dirty="0">
                <a:latin typeface="United Curriculum" pitchFamily="2" charset="0"/>
                <a:ea typeface="Roboto" panose="02000000000000000000" pitchFamily="2" charset="0"/>
              </a:rPr>
              <a:t>: (noun) The organ responsible for pumping blood around the body.</a:t>
            </a:r>
          </a:p>
          <a:p>
            <a:pPr marL="108000" indent="-108000">
              <a:lnSpc>
                <a:spcPts val="12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100" b="1" noProof="0" dirty="0">
                <a:latin typeface="United Curriculum" pitchFamily="2" charset="0"/>
                <a:ea typeface="Roboto" panose="02000000000000000000" pitchFamily="2" charset="0"/>
              </a:rPr>
              <a:t>muscle</a:t>
            </a:r>
            <a:r>
              <a:rPr lang="en-GB" sz="1100" noProof="0" dirty="0">
                <a:latin typeface="United Curriculum" pitchFamily="2" charset="0"/>
                <a:ea typeface="Roboto" panose="02000000000000000000" pitchFamily="2" charset="0"/>
              </a:rPr>
              <a:t>: (noun) A part of the body that causes movement when it contracts.</a:t>
            </a:r>
            <a:endParaRPr lang="en-GB" sz="1100" b="1" noProof="0" dirty="0">
              <a:latin typeface="United Curriculum" pitchFamily="2" charset="0"/>
              <a:ea typeface="Roboto" panose="02000000000000000000" pitchFamily="2" charset="0"/>
            </a:endParaRPr>
          </a:p>
          <a:p>
            <a:pPr marL="108000" lvl="0" indent="-108000" defTabSz="685800" fontAlgn="auto">
              <a:lnSpc>
                <a:spcPts val="12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1100" b="1" noProof="0" dirty="0">
                <a:latin typeface="United Curriculum" pitchFamily="2" charset="0"/>
                <a:ea typeface="Roboto" panose="02000000000000000000" pitchFamily="2" charset="0"/>
              </a:rPr>
              <a:t>organ: (noun) </a:t>
            </a:r>
            <a:r>
              <a:rPr lang="en-GB" sz="1100" dirty="0">
                <a:latin typeface="United Curriculum" pitchFamily="2" charset="0"/>
                <a:ea typeface="Roboto" panose="02000000000000000000" pitchFamily="2" charset="0"/>
              </a:rPr>
              <a:t>A</a:t>
            </a:r>
            <a:r>
              <a:rPr lang="en-GB" sz="1100" b="0" noProof="0" dirty="0">
                <a:latin typeface="United Curriculum" pitchFamily="2" charset="0"/>
                <a:ea typeface="Roboto" panose="02000000000000000000" pitchFamily="2" charset="0"/>
              </a:rPr>
              <a:t> part of the body that has a particular job to do.</a:t>
            </a:r>
          </a:p>
          <a:p>
            <a:pPr marL="108000" lvl="0" indent="-108000" defTabSz="685800" fontAlgn="auto">
              <a:lnSpc>
                <a:spcPts val="12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1100" b="1" noProof="0" dirty="0">
                <a:latin typeface="United Curriculum" pitchFamily="2" charset="0"/>
                <a:ea typeface="Roboto" panose="02000000000000000000" pitchFamily="2" charset="0"/>
              </a:rPr>
              <a:t>protein</a:t>
            </a:r>
            <a:r>
              <a:rPr lang="en-GB" sz="1100" noProof="0" dirty="0">
                <a:latin typeface="United Curriculum" pitchFamily="2" charset="0"/>
                <a:ea typeface="Roboto" panose="02000000000000000000" pitchFamily="2" charset="0"/>
              </a:rPr>
              <a:t>: (noun) A component of food that helps your body grow and repair itself.</a:t>
            </a:r>
          </a:p>
          <a:p>
            <a:pPr marL="108000" lvl="0" indent="-108000" defTabSz="685800" fontAlgn="auto">
              <a:lnSpc>
                <a:spcPts val="12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1100" b="1" noProof="0" dirty="0">
                <a:latin typeface="United Curriculum" pitchFamily="2" charset="0"/>
                <a:ea typeface="Roboto" panose="02000000000000000000" pitchFamily="2" charset="0"/>
              </a:rPr>
              <a:t>vitamin</a:t>
            </a:r>
            <a:r>
              <a:rPr lang="en-GB" sz="1100" noProof="0" dirty="0">
                <a:latin typeface="United Curriculum" pitchFamily="2" charset="0"/>
                <a:ea typeface="Roboto" panose="02000000000000000000" pitchFamily="2" charset="0"/>
              </a:rPr>
              <a:t>: (noun</a:t>
            </a:r>
            <a:r>
              <a:rPr lang="en-GB" sz="1100" noProof="0">
                <a:latin typeface="United Curriculum" pitchFamily="2" charset="0"/>
                <a:ea typeface="Roboto" panose="02000000000000000000" pitchFamily="2" charset="0"/>
              </a:rPr>
              <a:t>) An </a:t>
            </a:r>
            <a:r>
              <a:rPr lang="en-GB" sz="1100" noProof="0" dirty="0">
                <a:latin typeface="United Curriculum" pitchFamily="2" charset="0"/>
                <a:ea typeface="Roboto" panose="02000000000000000000" pitchFamily="2" charset="0"/>
              </a:rPr>
              <a:t>important part of our diet, needed in small amounts to keep </a:t>
            </a:r>
            <a:r>
              <a:rPr lang="en-GB" sz="1100" noProof="0">
                <a:latin typeface="United Curriculum" pitchFamily="2" charset="0"/>
                <a:ea typeface="Roboto" panose="02000000000000000000" pitchFamily="2" charset="0"/>
              </a:rPr>
              <a:t>us healthy.</a:t>
            </a:r>
            <a:endParaRPr lang="en-GB" sz="1100" noProof="0" dirty="0">
              <a:latin typeface="United Curriculum" pitchFamily="2" charset="0"/>
              <a:ea typeface="Roboto" panose="02000000000000000000" pitchFamily="2" charset="0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D5CD9E-0C32-4FDA-8508-DA16D2A28C55}"/>
              </a:ext>
            </a:extLst>
          </p:cNvPr>
          <p:cNvSpPr/>
          <p:nvPr/>
        </p:nvSpPr>
        <p:spPr>
          <a:xfrm flipH="1">
            <a:off x="5130465" y="3905171"/>
            <a:ext cx="4717608" cy="368300"/>
          </a:xfrm>
          <a:custGeom>
            <a:avLst/>
            <a:gdLst>
              <a:gd name="connsiteX0" fmla="*/ 104172 w 8669438"/>
              <a:gd name="connsiteY0" fmla="*/ 0 h 6423949"/>
              <a:gd name="connsiteX1" fmla="*/ 0 w 8669438"/>
              <a:gd name="connsiteY1" fmla="*/ 6423949 h 6423949"/>
              <a:gd name="connsiteX2" fmla="*/ 8669438 w 8669438"/>
              <a:gd name="connsiteY2" fmla="*/ 6308202 h 6423949"/>
              <a:gd name="connsiteX3" fmla="*/ 8599990 w 8669438"/>
              <a:gd name="connsiteY3" fmla="*/ 138896 h 6423949"/>
              <a:gd name="connsiteX4" fmla="*/ 104172 w 8669438"/>
              <a:gd name="connsiteY4" fmla="*/ 0 h 6423949"/>
              <a:gd name="connsiteX0" fmla="*/ 16157 w 8581423"/>
              <a:gd name="connsiteY0" fmla="*/ 0 h 6423949"/>
              <a:gd name="connsiteX1" fmla="*/ 0 w 8581423"/>
              <a:gd name="connsiteY1" fmla="*/ 6423949 h 6423949"/>
              <a:gd name="connsiteX2" fmla="*/ 8581423 w 8581423"/>
              <a:gd name="connsiteY2" fmla="*/ 6308202 h 6423949"/>
              <a:gd name="connsiteX3" fmla="*/ 8511975 w 8581423"/>
              <a:gd name="connsiteY3" fmla="*/ 138896 h 6423949"/>
              <a:gd name="connsiteX4" fmla="*/ 16157 w 8581423"/>
              <a:gd name="connsiteY4" fmla="*/ 0 h 6423949"/>
              <a:gd name="connsiteX0" fmla="*/ 79025 w 8581423"/>
              <a:gd name="connsiteY0" fmla="*/ 0 h 6423949"/>
              <a:gd name="connsiteX1" fmla="*/ 0 w 8581423"/>
              <a:gd name="connsiteY1" fmla="*/ 6423949 h 6423949"/>
              <a:gd name="connsiteX2" fmla="*/ 8581423 w 8581423"/>
              <a:gd name="connsiteY2" fmla="*/ 6308202 h 6423949"/>
              <a:gd name="connsiteX3" fmla="*/ 8511975 w 8581423"/>
              <a:gd name="connsiteY3" fmla="*/ 138896 h 6423949"/>
              <a:gd name="connsiteX4" fmla="*/ 79025 w 8581423"/>
              <a:gd name="connsiteY4" fmla="*/ 0 h 6423949"/>
              <a:gd name="connsiteX0" fmla="*/ 36589 w 8581423"/>
              <a:gd name="connsiteY0" fmla="*/ 0 h 6423949"/>
              <a:gd name="connsiteX1" fmla="*/ 0 w 8581423"/>
              <a:gd name="connsiteY1" fmla="*/ 6423949 h 6423949"/>
              <a:gd name="connsiteX2" fmla="*/ 8581423 w 8581423"/>
              <a:gd name="connsiteY2" fmla="*/ 6308202 h 6423949"/>
              <a:gd name="connsiteX3" fmla="*/ 8511975 w 8581423"/>
              <a:gd name="connsiteY3" fmla="*/ 138896 h 6423949"/>
              <a:gd name="connsiteX4" fmla="*/ 36589 w 8581423"/>
              <a:gd name="connsiteY4" fmla="*/ 0 h 6423949"/>
              <a:gd name="connsiteX0" fmla="*/ 1435 w 8546269"/>
              <a:gd name="connsiteY0" fmla="*/ 0 h 6423949"/>
              <a:gd name="connsiteX1" fmla="*/ 2567 w 8546269"/>
              <a:gd name="connsiteY1" fmla="*/ 6423949 h 6423949"/>
              <a:gd name="connsiteX2" fmla="*/ 8546269 w 8546269"/>
              <a:gd name="connsiteY2" fmla="*/ 6308202 h 6423949"/>
              <a:gd name="connsiteX3" fmla="*/ 8476821 w 8546269"/>
              <a:gd name="connsiteY3" fmla="*/ 138896 h 6423949"/>
              <a:gd name="connsiteX4" fmla="*/ 1435 w 8546269"/>
              <a:gd name="connsiteY4" fmla="*/ 0 h 6423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46269" h="6423949">
                <a:moveTo>
                  <a:pt x="1435" y="0"/>
                </a:moveTo>
                <a:cubicBezTo>
                  <a:pt x="-3951" y="2141316"/>
                  <a:pt x="7953" y="4282633"/>
                  <a:pt x="2567" y="6423949"/>
                </a:cubicBezTo>
                <a:lnTo>
                  <a:pt x="8546269" y="6308202"/>
                </a:lnTo>
                <a:lnTo>
                  <a:pt x="8476821" y="138896"/>
                </a:lnTo>
                <a:lnTo>
                  <a:pt x="1435" y="0"/>
                </a:lnTo>
                <a:close/>
              </a:path>
            </a:pathLst>
          </a:cu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8000">
              <a:lnSpc>
                <a:spcPts val="2600"/>
              </a:lnSpc>
            </a:pPr>
            <a:r>
              <a:rPr lang="en-GB" sz="1600" b="1" noProof="0" dirty="0">
                <a:solidFill>
                  <a:schemeClr val="bg1"/>
                </a:solidFill>
                <a:latin typeface="United Curriculum" pitchFamily="2" charset="0"/>
              </a:rPr>
              <a:t>Skeletons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DE1AA9AA-F863-4A7E-BD35-381B11BAA8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" r="12823"/>
          <a:stretch/>
        </p:blipFill>
        <p:spPr bwMode="auto">
          <a:xfrm>
            <a:off x="5015882" y="4402083"/>
            <a:ext cx="1072886" cy="2015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5E50EE4-9A50-4391-8757-C00C1AD6AA79}"/>
              </a:ext>
            </a:extLst>
          </p:cNvPr>
          <p:cNvSpPr txBox="1">
            <a:spLocks/>
          </p:cNvSpPr>
          <p:nvPr/>
        </p:nvSpPr>
        <p:spPr>
          <a:xfrm>
            <a:off x="6198241" y="4265864"/>
            <a:ext cx="3630701" cy="2252130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0" kern="1200" spc="0" baseline="0">
                <a:solidFill>
                  <a:schemeClr val="tx1"/>
                </a:solidFill>
                <a:latin typeface="ABeeZee" panose="020000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1100" noProof="0" dirty="0">
                <a:latin typeface="United Curriculum" pitchFamily="2" charset="0"/>
              </a:rPr>
              <a:t>Humans have an </a:t>
            </a:r>
            <a:r>
              <a:rPr lang="en-GB" sz="1100" b="1" noProof="0" dirty="0">
                <a:latin typeface="United Curriculum" pitchFamily="2" charset="0"/>
              </a:rPr>
              <a:t>endoskeleton</a:t>
            </a:r>
            <a:r>
              <a:rPr lang="en-GB" sz="1100" noProof="0" dirty="0">
                <a:latin typeface="United Curriculum" pitchFamily="2" charset="0"/>
              </a:rPr>
              <a:t> – this is a skeleton inside the body. Our skeleton is made up of bones that grow as we grow.</a:t>
            </a:r>
          </a:p>
          <a:p>
            <a:pPr>
              <a:lnSpc>
                <a:spcPct val="100000"/>
              </a:lnSpc>
            </a:pPr>
            <a:r>
              <a:rPr lang="en-GB" sz="1100" noProof="0" dirty="0">
                <a:latin typeface="United Curriculum" pitchFamily="2" charset="0"/>
              </a:rPr>
              <a:t>The skeleton has several roles: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100" noProof="0" dirty="0">
                <a:latin typeface="United Curriculum" pitchFamily="2" charset="0"/>
              </a:rPr>
              <a:t>It protects the organs.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100" noProof="0" dirty="0">
                <a:latin typeface="United Curriculum" pitchFamily="2" charset="0"/>
              </a:rPr>
              <a:t>It supports the body.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100" noProof="0" dirty="0">
                <a:latin typeface="United Curriculum" pitchFamily="2" charset="0"/>
              </a:rPr>
              <a:t>It helps the body move.</a:t>
            </a:r>
          </a:p>
          <a:p>
            <a:pPr>
              <a:lnSpc>
                <a:spcPct val="100000"/>
              </a:lnSpc>
            </a:pPr>
            <a:r>
              <a:rPr lang="en-GB" sz="1100" noProof="0" dirty="0">
                <a:latin typeface="United Curriculum" pitchFamily="2" charset="0"/>
              </a:rPr>
              <a:t>Some animals have </a:t>
            </a:r>
            <a:r>
              <a:rPr lang="en-GB" sz="1100" b="1" noProof="0" dirty="0">
                <a:latin typeface="United Curriculum" pitchFamily="2" charset="0"/>
              </a:rPr>
              <a:t>exoskeletons –</a:t>
            </a:r>
            <a:r>
              <a:rPr lang="en-GB" sz="1100" noProof="0" dirty="0">
                <a:latin typeface="United Curriculum" pitchFamily="2" charset="0"/>
              </a:rPr>
              <a:t> these are hard coverings outside the body.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0C6FA8-7708-4487-A597-77C5A2D2D5BE}"/>
              </a:ext>
            </a:extLst>
          </p:cNvPr>
          <p:cNvSpPr txBox="1"/>
          <p:nvPr/>
        </p:nvSpPr>
        <p:spPr>
          <a:xfrm>
            <a:off x="4630221" y="5104016"/>
            <a:ext cx="6678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noProof="0" dirty="0">
                <a:latin typeface="United Curriculum" pitchFamily="2" charset="0"/>
              </a:rPr>
              <a:t>ribs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02C3C2-FBF6-4AAB-98CD-E6C84FCCE494}"/>
              </a:ext>
            </a:extLst>
          </p:cNvPr>
          <p:cNvSpPr txBox="1"/>
          <p:nvPr/>
        </p:nvSpPr>
        <p:spPr>
          <a:xfrm>
            <a:off x="4630221" y="5829853"/>
            <a:ext cx="8048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noProof="0" dirty="0">
                <a:latin typeface="United Curriculum" pitchFamily="2" charset="0"/>
              </a:rPr>
              <a:t>pelvis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6CEA016-B342-4D77-AB18-99719C322DC9}"/>
              </a:ext>
            </a:extLst>
          </p:cNvPr>
          <p:cNvCxnSpPr>
            <a:cxnSpLocks/>
          </p:cNvCxnSpPr>
          <p:nvPr/>
        </p:nvCxnSpPr>
        <p:spPr>
          <a:xfrm flipV="1">
            <a:off x="5032625" y="4530045"/>
            <a:ext cx="510925" cy="3142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48DD802-73B3-411A-A137-D4022A0C8F74}"/>
              </a:ext>
            </a:extLst>
          </p:cNvPr>
          <p:cNvCxnSpPr>
            <a:cxnSpLocks/>
          </p:cNvCxnSpPr>
          <p:nvPr/>
        </p:nvCxnSpPr>
        <p:spPr>
          <a:xfrm flipV="1">
            <a:off x="5084841" y="5137713"/>
            <a:ext cx="485582" cy="4598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ABA919E-B84C-4095-8070-667107434FCB}"/>
              </a:ext>
            </a:extLst>
          </p:cNvPr>
          <p:cNvCxnSpPr>
            <a:cxnSpLocks/>
          </p:cNvCxnSpPr>
          <p:nvPr/>
        </p:nvCxnSpPr>
        <p:spPr>
          <a:xfrm flipV="1">
            <a:off x="5015882" y="4920567"/>
            <a:ext cx="485582" cy="3142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23266B91-1FCE-4169-B4FB-DEB986AD4379}"/>
              </a:ext>
            </a:extLst>
          </p:cNvPr>
          <p:cNvSpPr txBox="1">
            <a:spLocks/>
          </p:cNvSpPr>
          <p:nvPr/>
        </p:nvSpPr>
        <p:spPr>
          <a:xfrm>
            <a:off x="50424" y="5137713"/>
            <a:ext cx="4253598" cy="954465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0" kern="1200" spc="0" baseline="0">
                <a:solidFill>
                  <a:schemeClr val="tx1"/>
                </a:solidFill>
                <a:latin typeface="ABeeZee" panose="020000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1100" noProof="0" dirty="0">
                <a:latin typeface="United Curriculum" pitchFamily="2" charset="0"/>
              </a:rPr>
              <a:t>The human body has many </a:t>
            </a:r>
            <a:r>
              <a:rPr lang="en-GB" sz="1100" b="1" noProof="0" dirty="0">
                <a:latin typeface="United Curriculum" pitchFamily="2" charset="0"/>
              </a:rPr>
              <a:t>organs</a:t>
            </a:r>
            <a:r>
              <a:rPr lang="en-GB" sz="1100" noProof="0" dirty="0">
                <a:latin typeface="United Curriculum" pitchFamily="2" charset="0"/>
              </a:rPr>
              <a:t>. </a:t>
            </a:r>
          </a:p>
          <a:p>
            <a:pPr>
              <a:lnSpc>
                <a:spcPct val="100000"/>
              </a:lnSpc>
            </a:pPr>
            <a:r>
              <a:rPr lang="en-GB" sz="1100" noProof="0" dirty="0">
                <a:latin typeface="United Curriculum" pitchFamily="2" charset="0"/>
              </a:rPr>
              <a:t>The </a:t>
            </a:r>
            <a:r>
              <a:rPr lang="en-GB" sz="1100" b="1" noProof="0" dirty="0">
                <a:latin typeface="United Curriculum" pitchFamily="2" charset="0"/>
              </a:rPr>
              <a:t>heart</a:t>
            </a:r>
            <a:r>
              <a:rPr lang="en-GB" sz="1100" noProof="0" dirty="0">
                <a:latin typeface="United Curriculum" pitchFamily="2" charset="0"/>
              </a:rPr>
              <a:t> is the organ that pumps blood around the body.</a:t>
            </a:r>
          </a:p>
          <a:p>
            <a:pPr>
              <a:lnSpc>
                <a:spcPct val="100000"/>
              </a:lnSpc>
            </a:pPr>
            <a:r>
              <a:rPr lang="en-GB" sz="1100" noProof="0" dirty="0">
                <a:latin typeface="United Curriculum" pitchFamily="2" charset="0"/>
              </a:rPr>
              <a:t>The </a:t>
            </a:r>
            <a:r>
              <a:rPr lang="en-GB" sz="1100" b="1" noProof="0" dirty="0">
                <a:latin typeface="United Curriculum" pitchFamily="2" charset="0"/>
              </a:rPr>
              <a:t>lungs</a:t>
            </a:r>
            <a:r>
              <a:rPr lang="en-GB" sz="1100" noProof="0" dirty="0">
                <a:latin typeface="United Curriculum" pitchFamily="2" charset="0"/>
              </a:rPr>
              <a:t> are organs that bring air into the body.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013B651-81F7-4D3F-BE38-31030F35002E}"/>
              </a:ext>
            </a:extLst>
          </p:cNvPr>
          <p:cNvSpPr txBox="1"/>
          <p:nvPr/>
        </p:nvSpPr>
        <p:spPr>
          <a:xfrm>
            <a:off x="4630221" y="4741097"/>
            <a:ext cx="6678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noProof="0" dirty="0">
                <a:latin typeface="United Curriculum" pitchFamily="2" charset="0"/>
              </a:rPr>
              <a:t>skull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69FABFF-B8F9-4118-A4B9-B55B9FD418DF}"/>
              </a:ext>
            </a:extLst>
          </p:cNvPr>
          <p:cNvSpPr txBox="1"/>
          <p:nvPr/>
        </p:nvSpPr>
        <p:spPr>
          <a:xfrm>
            <a:off x="4630221" y="5466935"/>
            <a:ext cx="8048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noProof="0" dirty="0">
                <a:latin typeface="United Curriculum" pitchFamily="2" charset="0"/>
              </a:rPr>
              <a:t>spine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DA44318-3FA6-4D40-BE31-0B4C4A46E89F}"/>
              </a:ext>
            </a:extLst>
          </p:cNvPr>
          <p:cNvCxnSpPr>
            <a:cxnSpLocks/>
          </p:cNvCxnSpPr>
          <p:nvPr/>
        </p:nvCxnSpPr>
        <p:spPr>
          <a:xfrm flipV="1">
            <a:off x="5145164" y="5300663"/>
            <a:ext cx="534732" cy="6380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369119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E6177357FBCE499A411D5506B1466F" ma:contentTypeVersion="17" ma:contentTypeDescription="Create a new document." ma:contentTypeScope="" ma:versionID="94196fa13a1c5ed8db6363a4733377ee">
  <xsd:schema xmlns:xsd="http://www.w3.org/2001/XMLSchema" xmlns:xs="http://www.w3.org/2001/XMLSchema" xmlns:p="http://schemas.microsoft.com/office/2006/metadata/properties" xmlns:ns2="eb27f817-6f62-42a5-b97e-5e5876e68540" xmlns:ns3="bdd40a26-798e-4419-82cd-8bafc402cc20" targetNamespace="http://schemas.microsoft.com/office/2006/metadata/properties" ma:root="true" ma:fieldsID="3a126ad6e8d62d68df6920696e9e3a39" ns2:_="" ns3:_="">
    <xsd:import namespace="eb27f817-6f62-42a5-b97e-5e5876e68540"/>
    <xsd:import namespace="bdd40a26-798e-4419-82cd-8bafc402cc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BillingMetadata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27f817-6f62-42a5-b97e-5e5876e68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a547d1d0-3da5-4772-b279-2d11b77b4c5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_Flow_SignoffStatus" ma:index="24" nillable="true" ma:displayName="Sign-off status" ma:format="Dropdown" ma:internalName="_x0024_Resources_x003a_core_x002c_Signoff_Status">
      <xsd:simpleType>
        <xsd:restriction base="dms:Choice">
          <xsd:enumeration value="Complete"/>
          <xsd:enumeration value="Choice 2"/>
          <xsd:enumeration value="Choice 3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d40a26-798e-4419-82cd-8bafc402cc2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6a694a5-b75d-4606-a410-cac4d626996e}" ma:internalName="TaxCatchAll" ma:showField="CatchAllData" ma:web="bdd40a26-798e-4419-82cd-8bafc402cc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dd40a26-798e-4419-82cd-8bafc402cc20" xsi:nil="true"/>
    <lcf76f155ced4ddcb4097134ff3c332f xmlns="eb27f817-6f62-42a5-b97e-5e5876e68540">
      <Terms xmlns="http://schemas.microsoft.com/office/infopath/2007/PartnerControls"/>
    </lcf76f155ced4ddcb4097134ff3c332f>
    <SharedWithUsers xmlns="bdd40a26-798e-4419-82cd-8bafc402cc20">
      <UserInfo>
        <DisplayName/>
        <AccountId xsi:nil="true"/>
        <AccountType/>
      </UserInfo>
    </SharedWithUsers>
    <_Flow_SignoffStatus xmlns="eb27f817-6f62-42a5-b97e-5e5876e68540" xsi:nil="true"/>
  </documentManagement>
</p:properties>
</file>

<file path=customXml/itemProps1.xml><?xml version="1.0" encoding="utf-8"?>
<ds:datastoreItem xmlns:ds="http://schemas.openxmlformats.org/officeDocument/2006/customXml" ds:itemID="{33FBE17B-A491-4232-98D2-99672C3C22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27f817-6f62-42a5-b97e-5e5876e68540"/>
    <ds:schemaRef ds:uri="bdd40a26-798e-4419-82cd-8bafc402cc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F2A31F0-0284-4FFD-850E-478562CD71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F20F8DA-C4FB-4450-BACC-F5A742E79B9F}">
  <ds:schemaRefs>
    <ds:schemaRef ds:uri="http://purl.org/dc/terms/"/>
    <ds:schemaRef ds:uri="http://schemas.microsoft.com/office/2006/metadata/properties"/>
    <ds:schemaRef ds:uri="http://purl.org/dc/elements/1.1/"/>
    <ds:schemaRef ds:uri="84283a62-dbf0-4bf3-9286-04d2ea05a3ac"/>
    <ds:schemaRef ds:uri="http://www.w3.org/XML/1998/namespace"/>
    <ds:schemaRef ds:uri="http://schemas.microsoft.com/office/2006/documentManagement/types"/>
    <ds:schemaRef ds:uri="7cdbce52-7c58-4c49-97cb-d953267058b2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sharepoint/v3"/>
    <ds:schemaRef ds:uri="bdd40a26-798e-4419-82cd-8bafc402cc20"/>
    <ds:schemaRef ds:uri="eb27f817-6f62-42a5-b97e-5e5876e68540"/>
  </ds:schemaRefs>
</ds:datastoreItem>
</file>

<file path=docMetadata/LabelInfo.xml><?xml version="1.0" encoding="utf-8"?>
<clbl:labelList xmlns:clbl="http://schemas.microsoft.com/office/2020/mipLabelMetadata">
  <clbl:label id="{3b076d90-78b2-4abd-9e05-c20f26289c46}" enabled="0" method="" siteId="{3b076d90-78b2-4abd-9e05-c20f26289c46}" removed="1"/>
  <clbl:label id="{a4d068aa-090e-4f55-a950-b1b95cea1c6b}" enabled="0" method="" siteId="{a4d068aa-090e-4f55-a950-b1b95cea1c6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415</Words>
  <Application>Microsoft Office PowerPoint</Application>
  <PresentationFormat>A4 Paper (210x297 mm)</PresentationFormat>
  <Paragraphs>39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Custom Design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 Quinn</dc:creator>
  <cp:lastModifiedBy>Nicola Hosking</cp:lastModifiedBy>
  <cp:revision>4</cp:revision>
  <dcterms:created xsi:type="dcterms:W3CDTF">2021-04-22T13:12:58Z</dcterms:created>
  <dcterms:modified xsi:type="dcterms:W3CDTF">2026-10-06T10:29:28Z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0x01010069E6177357FBCE499A411D5506B1466F</vt:lpwstr>
  </property>
  <property fmtid="{D5CDD505-2E9C-101B-9397-08002B2CF9AE}" pid="3" name="MediaServiceImageTags">
    <vt:lpwstr/>
  </property>
  <property fmtid="{D5CDD505-2E9C-101B-9397-08002B2CF9AE}" pid="4" name="Order">
    <vt:r8>4796800</vt:r8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xd_Signature">
    <vt:bool>false</vt:bool>
  </property>
  <property fmtid="{D5CDD505-2E9C-101B-9397-08002B2CF9AE}" pid="9" name="xd_ProgID">
    <vt:lpwstr/>
  </property>
  <property fmtid="{D5CDD505-2E9C-101B-9397-08002B2CF9AE}" pid="10" name="TemplateUrl">
    <vt:lpwstr/>
  </property>
</Properties>
</file>