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4" r:id="rId4"/>
  </p:sldMasterIdLst>
  <p:notesMasterIdLst>
    <p:notesMasterId r:id="rId6"/>
  </p:notesMasterIdLst>
  <p:sldIdLst>
    <p:sldId id="260" r:id="rId5"/>
  </p:sldIdLst>
  <p:sldSz cx="9906000" cy="6858000" type="A4"/>
  <p:notesSz cx="7104063" cy="10234613"/>
  <p:embeddedFontLst>
    <p:embeddedFont>
      <p:font typeface="United Curriculum" panose="020B060402020202020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CEC0AC4-4192-8242-215B-CE2FFE6476EA}" name="Tia Guttensohn" initials="TG" userId="d9a15a155ad30d5e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8A442"/>
    <a:srgbClr val="CAC3DF"/>
    <a:srgbClr val="553F6D"/>
    <a:srgbClr val="D7D1E7"/>
    <a:srgbClr val="99B567"/>
    <a:srgbClr val="335A85"/>
    <a:srgbClr val="FFFFEF"/>
    <a:srgbClr val="FFFFFF"/>
    <a:srgbClr val="4E83BE"/>
    <a:srgbClr val="C2D6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8"/>
    <p:restoredTop sz="86268"/>
  </p:normalViewPr>
  <p:slideViewPr>
    <p:cSldViewPr snapToGrid="0">
      <p:cViewPr varScale="1">
        <p:scale>
          <a:sx n="82" d="100"/>
          <a:sy n="82" d="100"/>
        </p:scale>
        <p:origin x="1277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CE204B5A-DF1A-422B-8E34-C818CF8FD4D7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57275" y="1279525"/>
            <a:ext cx="4989513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D2A9E722-A5C7-4E09-A010-6385BADD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478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(Replica of) cave lion drawings from Chauvet cave in Southern France (CC0) </a:t>
            </a:r>
            <a:r>
              <a:rPr lang="en-US" dirty="0"/>
              <a:t>- https://commons.wikimedia.org/w/index.php?curid=9667279</a:t>
            </a:r>
          </a:p>
          <a:p>
            <a:r>
              <a:rPr lang="en-GB" b="1" dirty="0"/>
              <a:t>Lascaux Cave, Bulls (CC0) </a:t>
            </a:r>
            <a:r>
              <a:rPr lang="en-GB"/>
              <a:t>- https://commons.wikimedia.org/wiki/File:Lascaux_painting.jpg</a:t>
            </a:r>
          </a:p>
          <a:p>
            <a:r>
              <a:rPr lang="en-GB" b="1"/>
              <a:t>Colour </a:t>
            </a:r>
            <a:r>
              <a:rPr lang="en-GB" b="1" dirty="0"/>
              <a:t>Wheel</a:t>
            </a:r>
            <a:r>
              <a:rPr lang="en-GB" b="0" dirty="0"/>
              <a:t> – United Learning </a:t>
            </a: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9E722-A5C7-4E09-A010-6385BADDE22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8640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DCD5CFC4-DDB0-4A8F-8826-459EC8D33B25}"/>
              </a:ext>
            </a:extLst>
          </p:cNvPr>
          <p:cNvSpPr/>
          <p:nvPr userDrawn="1"/>
        </p:nvSpPr>
        <p:spPr>
          <a:xfrm>
            <a:off x="51752" y="251608"/>
            <a:ext cx="6203769" cy="656590"/>
          </a:xfrm>
          <a:custGeom>
            <a:avLst/>
            <a:gdLst>
              <a:gd name="connsiteX0" fmla="*/ 0 w 6901416"/>
              <a:gd name="connsiteY0" fmla="*/ 0 h 866547"/>
              <a:gd name="connsiteX1" fmla="*/ 690141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85569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83664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754730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01416" h="866547">
                <a:moveTo>
                  <a:pt x="0" y="0"/>
                </a:moveTo>
                <a:lnTo>
                  <a:pt x="6754730" y="0"/>
                </a:lnTo>
                <a:lnTo>
                  <a:pt x="6901416" y="866547"/>
                </a:lnTo>
                <a:lnTo>
                  <a:pt x="0" y="86654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3498090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0F92058-8AAF-4ECA-9A9A-D3F6257BE0A9}"/>
              </a:ext>
            </a:extLst>
          </p:cNvPr>
          <p:cNvSpPr/>
          <p:nvPr userDrawn="1"/>
        </p:nvSpPr>
        <p:spPr>
          <a:xfrm>
            <a:off x="49939" y="50141"/>
            <a:ext cx="9806122" cy="652821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2984C4A-A5D2-4617-843C-1F63552727CE}"/>
              </a:ext>
            </a:extLst>
          </p:cNvPr>
          <p:cNvGrpSpPr/>
          <p:nvPr userDrawn="1"/>
        </p:nvGrpSpPr>
        <p:grpSpPr>
          <a:xfrm>
            <a:off x="-746166" y="6217602"/>
            <a:ext cx="1555380" cy="1321435"/>
            <a:chOff x="-746166" y="6217602"/>
            <a:chExt cx="1555380" cy="1321435"/>
          </a:xfrm>
        </p:grpSpPr>
        <p:sp>
          <p:nvSpPr>
            <p:cNvPr id="16" name="Arc 15">
              <a:extLst>
                <a:ext uri="{FF2B5EF4-FFF2-40B4-BE49-F238E27FC236}">
                  <a16:creationId xmlns:a16="http://schemas.microsoft.com/office/drawing/2014/main" id="{01182683-9D42-42D0-9602-36D469B9729E}"/>
                </a:ext>
              </a:extLst>
            </p:cNvPr>
            <p:cNvSpPr/>
            <p:nvPr userDrawn="1"/>
          </p:nvSpPr>
          <p:spPr>
            <a:xfrm>
              <a:off x="-746166" y="6217602"/>
              <a:ext cx="1555380" cy="1321435"/>
            </a:xfrm>
            <a:prstGeom prst="arc">
              <a:avLst>
                <a:gd name="adj1" fmla="val 16252508"/>
                <a:gd name="adj2" fmla="val 20226505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rtlCol="0" anchor="ctr">
              <a:noAutofit/>
            </a:bodyPr>
            <a:lstStyle/>
            <a:p>
              <a:endParaRPr lang="en-GB" sz="180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FE93BA2-1701-400C-9A06-E03063623C2F}"/>
                </a:ext>
              </a:extLst>
            </p:cNvPr>
            <p:cNvSpPr/>
            <p:nvPr userDrawn="1"/>
          </p:nvSpPr>
          <p:spPr>
            <a:xfrm>
              <a:off x="6125" y="6227445"/>
              <a:ext cx="45719" cy="876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1" name="Picture 20" descr="Shape&#10;&#10;Description automatically generated with medium confidence">
            <a:extLst>
              <a:ext uri="{FF2B5EF4-FFF2-40B4-BE49-F238E27FC236}">
                <a16:creationId xmlns:a16="http://schemas.microsoft.com/office/drawing/2014/main" id="{E9F49053-895A-469C-83C4-4142EFBB233B}"/>
              </a:ext>
            </a:extLst>
          </p:cNvPr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9" y="6388663"/>
            <a:ext cx="560705" cy="37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420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">
            <a:extLst>
              <a:ext uri="{FF2B5EF4-FFF2-40B4-BE49-F238E27FC236}">
                <a16:creationId xmlns:a16="http://schemas.microsoft.com/office/drawing/2014/main" id="{FBED5F2C-32EF-4D85-B8A9-3AD9286B86E2}"/>
              </a:ext>
            </a:extLst>
          </p:cNvPr>
          <p:cNvSpPr txBox="1">
            <a:spLocks/>
          </p:cNvSpPr>
          <p:nvPr/>
        </p:nvSpPr>
        <p:spPr>
          <a:xfrm>
            <a:off x="4626927" y="6578480"/>
            <a:ext cx="5279073" cy="28130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algn="r">
              <a:lnSpc>
                <a:spcPct val="120000"/>
              </a:lnSpc>
              <a:spcAft>
                <a:spcPts val="1200"/>
              </a:spcAft>
            </a:pPr>
            <a:r>
              <a:rPr lang="en-US" sz="1000" b="1" kern="1200" dirty="0">
                <a:solidFill>
                  <a:srgbClr val="000000"/>
                </a:solidFill>
                <a:effectLst/>
                <a:latin typeface="United Curriculum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Art </a:t>
            </a:r>
            <a:r>
              <a:rPr lang="en-US" sz="1000" b="1" kern="1200">
                <a:solidFill>
                  <a:srgbClr val="000000"/>
                </a:solidFill>
                <a:effectLst/>
                <a:latin typeface="United Curriculum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and Design </a:t>
            </a:r>
            <a:r>
              <a:rPr lang="en-US" sz="1000" b="1" kern="1200" dirty="0">
                <a:solidFill>
                  <a:srgbClr val="000000"/>
                </a:solidFill>
                <a:effectLst/>
                <a:latin typeface="United Curriculum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– Autumn | </a:t>
            </a:r>
            <a:r>
              <a:rPr lang="en-US" sz="1000" kern="1200" dirty="0">
                <a:solidFill>
                  <a:srgbClr val="000000"/>
                </a:solidFill>
                <a:effectLst/>
                <a:latin typeface="United Curriculum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Knowledge Organiser</a:t>
            </a:r>
            <a:endParaRPr lang="en-GB" sz="1100" dirty="0">
              <a:effectLst/>
              <a:latin typeface="United Curriculum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20000"/>
              </a:lnSpc>
              <a:spcAft>
                <a:spcPts val="1200"/>
              </a:spcAft>
            </a:pPr>
            <a:r>
              <a:rPr lang="en-US" sz="1000" b="1" kern="1200" dirty="0">
                <a:solidFill>
                  <a:srgbClr val="000000"/>
                </a:solidFill>
                <a:effectLst/>
                <a:latin typeface="United Curriculum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100" dirty="0">
              <a:effectLst/>
              <a:latin typeface="United Curriculum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itle 7">
            <a:extLst>
              <a:ext uri="{FF2B5EF4-FFF2-40B4-BE49-F238E27FC236}">
                <a16:creationId xmlns:a16="http://schemas.microsoft.com/office/drawing/2014/main" id="{9D599DF5-5ED4-B085-1EA1-97297F27B6F7}"/>
              </a:ext>
            </a:extLst>
          </p:cNvPr>
          <p:cNvSpPr txBox="1">
            <a:spLocks/>
          </p:cNvSpPr>
          <p:nvPr/>
        </p:nvSpPr>
        <p:spPr>
          <a:xfrm>
            <a:off x="88357" y="251608"/>
            <a:ext cx="5496897" cy="6565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000" b="1" spc="100" dirty="0">
                <a:effectLst/>
                <a:latin typeface="United Curriculum" pitchFamily="50" charset="0"/>
                <a:ea typeface="Andika"/>
                <a:cs typeface="Andika"/>
              </a:rPr>
              <a:t>Why Do We Make Art?</a:t>
            </a:r>
            <a:endParaRPr lang="en-GB" sz="1100" dirty="0">
              <a:effectLst/>
              <a:latin typeface="United Curriculum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ACA030-BC52-96EB-B5D0-E0B281A32591}"/>
              </a:ext>
            </a:extLst>
          </p:cNvPr>
          <p:cNvSpPr/>
          <p:nvPr/>
        </p:nvSpPr>
        <p:spPr>
          <a:xfrm>
            <a:off x="50424" y="1149179"/>
            <a:ext cx="5202337" cy="412286"/>
          </a:xfrm>
          <a:custGeom>
            <a:avLst/>
            <a:gdLst>
              <a:gd name="connsiteX0" fmla="*/ 0 w 3253740"/>
              <a:gd name="connsiteY0" fmla="*/ 0 h 342900"/>
              <a:gd name="connsiteX1" fmla="*/ 3253740 w 3253740"/>
              <a:gd name="connsiteY1" fmla="*/ 0 h 342900"/>
              <a:gd name="connsiteX2" fmla="*/ 3253740 w 3253740"/>
              <a:gd name="connsiteY2" fmla="*/ 342900 h 342900"/>
              <a:gd name="connsiteX3" fmla="*/ 0 w 3253740"/>
              <a:gd name="connsiteY3" fmla="*/ 342900 h 342900"/>
              <a:gd name="connsiteX4" fmla="*/ 0 w 3253740"/>
              <a:gd name="connsiteY4" fmla="*/ 0 h 342900"/>
              <a:gd name="connsiteX0" fmla="*/ 0 w 3253740"/>
              <a:gd name="connsiteY0" fmla="*/ 0 h 342900"/>
              <a:gd name="connsiteX1" fmla="*/ 3218729 w 3253740"/>
              <a:gd name="connsiteY1" fmla="*/ 0 h 342900"/>
              <a:gd name="connsiteX2" fmla="*/ 3253740 w 3253740"/>
              <a:gd name="connsiteY2" fmla="*/ 342900 h 342900"/>
              <a:gd name="connsiteX3" fmla="*/ 0 w 3253740"/>
              <a:gd name="connsiteY3" fmla="*/ 342900 h 342900"/>
              <a:gd name="connsiteX4" fmla="*/ 0 w 3253740"/>
              <a:gd name="connsiteY4" fmla="*/ 0 h 342900"/>
              <a:gd name="connsiteX0" fmla="*/ 0 w 3253740"/>
              <a:gd name="connsiteY0" fmla="*/ 0 h 342900"/>
              <a:gd name="connsiteX1" fmla="*/ 3179600 w 3253740"/>
              <a:gd name="connsiteY1" fmla="*/ 0 h 342900"/>
              <a:gd name="connsiteX2" fmla="*/ 3253740 w 3253740"/>
              <a:gd name="connsiteY2" fmla="*/ 342900 h 342900"/>
              <a:gd name="connsiteX3" fmla="*/ 0 w 3253740"/>
              <a:gd name="connsiteY3" fmla="*/ 342900 h 342900"/>
              <a:gd name="connsiteX4" fmla="*/ 0 w 3253740"/>
              <a:gd name="connsiteY4" fmla="*/ 0 h 342900"/>
              <a:gd name="connsiteX0" fmla="*/ 0 w 3253740"/>
              <a:gd name="connsiteY0" fmla="*/ 0 h 342900"/>
              <a:gd name="connsiteX1" fmla="*/ 3198135 w 3253740"/>
              <a:gd name="connsiteY1" fmla="*/ 0 h 342900"/>
              <a:gd name="connsiteX2" fmla="*/ 3253740 w 3253740"/>
              <a:gd name="connsiteY2" fmla="*/ 342900 h 342900"/>
              <a:gd name="connsiteX3" fmla="*/ 0 w 3253740"/>
              <a:gd name="connsiteY3" fmla="*/ 342900 h 342900"/>
              <a:gd name="connsiteX4" fmla="*/ 0 w 3253740"/>
              <a:gd name="connsiteY4" fmla="*/ 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3740" h="342900">
                <a:moveTo>
                  <a:pt x="0" y="0"/>
                </a:moveTo>
                <a:lnTo>
                  <a:pt x="3198135" y="0"/>
                </a:lnTo>
                <a:lnTo>
                  <a:pt x="3253740" y="342900"/>
                </a:lnTo>
                <a:lnTo>
                  <a:pt x="0" y="3429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08000" tIns="36000" rIns="108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b="1" dirty="0">
                <a:effectLst/>
                <a:latin typeface="United Curriculum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The first artists</a:t>
            </a:r>
            <a:endParaRPr lang="en-GB" sz="1100" dirty="0">
              <a:effectLst/>
              <a:latin typeface="United Curriculum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41F15DE-DAAF-7817-8F29-05D6C22F43D0}"/>
              </a:ext>
            </a:extLst>
          </p:cNvPr>
          <p:cNvSpPr txBox="1">
            <a:spLocks/>
          </p:cNvSpPr>
          <p:nvPr/>
        </p:nvSpPr>
        <p:spPr>
          <a:xfrm>
            <a:off x="50424" y="1561465"/>
            <a:ext cx="5360463" cy="1972174"/>
          </a:xfrm>
          <a:prstGeom prst="rect">
            <a:avLst/>
          </a:prstGeom>
        </p:spPr>
        <p:txBody>
          <a:bodyPr lIns="108000" tIns="36000" rIns="108000" bIns="36000" anchor="t"/>
          <a:lstStyle>
            <a:lvl1pPr marL="0" indent="0" algn="l" defTabSz="1320704" rtl="0" eaLnBrk="1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0" kern="1200" spc="0" baseline="0">
                <a:solidFill>
                  <a:schemeClr val="tx1"/>
                </a:solidFill>
                <a:latin typeface="ABeeZee" panose="02000000000000000000" pitchFamily="2" charset="0"/>
                <a:ea typeface="+mn-ea"/>
                <a:cs typeface="+mn-cs"/>
              </a:defRPr>
            </a:lvl1pPr>
            <a:lvl2pPr marL="990528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34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50880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8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11231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71584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31937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92287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52641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12992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United Curriculum" pitchFamily="50" charset="0"/>
              </a:rPr>
              <a:t>These artworks are tens of thousands of years old.</a:t>
            </a:r>
          </a:p>
          <a:p>
            <a:endParaRPr lang="en-US" dirty="0">
              <a:latin typeface="United Curriculum" pitchFamily="50" charset="0"/>
            </a:endParaRPr>
          </a:p>
          <a:p>
            <a:endParaRPr lang="en-US" dirty="0">
              <a:latin typeface="United Curriculum" pitchFamily="50" charset="0"/>
            </a:endParaRPr>
          </a:p>
          <a:p>
            <a:endParaRPr lang="en-US" dirty="0">
              <a:latin typeface="United Curriculum" pitchFamily="50" charset="0"/>
            </a:endParaRPr>
          </a:p>
          <a:p>
            <a:endParaRPr lang="en-US" dirty="0">
              <a:latin typeface="United Curriculum" pitchFamily="50" charset="0"/>
            </a:endParaRPr>
          </a:p>
          <a:p>
            <a:endParaRPr lang="en-US" dirty="0">
              <a:latin typeface="United Curriculum" pitchFamily="50" charset="0"/>
            </a:endParaRPr>
          </a:p>
          <a:p>
            <a:r>
              <a:rPr lang="en-US" dirty="0">
                <a:latin typeface="United Curriculum" pitchFamily="50" charset="0"/>
              </a:rPr>
              <a:t>When these ancient artworks were discovered, it helped us to learn more about our ancestors. We now know that h</a:t>
            </a:r>
            <a:r>
              <a:rPr lang="en-US" dirty="0">
                <a:effectLst/>
                <a:latin typeface="United Curriculum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umans have made art throughout their existence.</a:t>
            </a:r>
            <a:endParaRPr lang="en-GB" sz="1050" dirty="0">
              <a:effectLst/>
              <a:latin typeface="United Curriculum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United Curriculum" pitchFamily="50" charset="0"/>
            </a:endParaRPr>
          </a:p>
        </p:txBody>
      </p:sp>
      <p:sp>
        <p:nvSpPr>
          <p:cNvPr id="14" name="Rectangle 11">
            <a:extLst>
              <a:ext uri="{FF2B5EF4-FFF2-40B4-BE49-F238E27FC236}">
                <a16:creationId xmlns:a16="http://schemas.microsoft.com/office/drawing/2014/main" id="{5CEA406A-53E0-BD92-EC4A-333B60B38885}"/>
              </a:ext>
            </a:extLst>
          </p:cNvPr>
          <p:cNvSpPr/>
          <p:nvPr/>
        </p:nvSpPr>
        <p:spPr>
          <a:xfrm flipH="1">
            <a:off x="5442445" y="2963595"/>
            <a:ext cx="4410365" cy="412286"/>
          </a:xfrm>
          <a:custGeom>
            <a:avLst/>
            <a:gdLst>
              <a:gd name="connsiteX0" fmla="*/ 0 w 3253740"/>
              <a:gd name="connsiteY0" fmla="*/ 0 h 342900"/>
              <a:gd name="connsiteX1" fmla="*/ 3253740 w 3253740"/>
              <a:gd name="connsiteY1" fmla="*/ 0 h 342900"/>
              <a:gd name="connsiteX2" fmla="*/ 3253740 w 3253740"/>
              <a:gd name="connsiteY2" fmla="*/ 342900 h 342900"/>
              <a:gd name="connsiteX3" fmla="*/ 0 w 3253740"/>
              <a:gd name="connsiteY3" fmla="*/ 342900 h 342900"/>
              <a:gd name="connsiteX4" fmla="*/ 0 w 3253740"/>
              <a:gd name="connsiteY4" fmla="*/ 0 h 342900"/>
              <a:gd name="connsiteX0" fmla="*/ 0 w 3253740"/>
              <a:gd name="connsiteY0" fmla="*/ 0 h 342900"/>
              <a:gd name="connsiteX1" fmla="*/ 3218729 w 3253740"/>
              <a:gd name="connsiteY1" fmla="*/ 0 h 342900"/>
              <a:gd name="connsiteX2" fmla="*/ 3253740 w 3253740"/>
              <a:gd name="connsiteY2" fmla="*/ 342900 h 342900"/>
              <a:gd name="connsiteX3" fmla="*/ 0 w 3253740"/>
              <a:gd name="connsiteY3" fmla="*/ 342900 h 342900"/>
              <a:gd name="connsiteX4" fmla="*/ 0 w 3253740"/>
              <a:gd name="connsiteY4" fmla="*/ 0 h 342900"/>
              <a:gd name="connsiteX0" fmla="*/ 0 w 3253740"/>
              <a:gd name="connsiteY0" fmla="*/ 0 h 342900"/>
              <a:gd name="connsiteX1" fmla="*/ 3179600 w 3253740"/>
              <a:gd name="connsiteY1" fmla="*/ 0 h 342900"/>
              <a:gd name="connsiteX2" fmla="*/ 3253740 w 3253740"/>
              <a:gd name="connsiteY2" fmla="*/ 342900 h 342900"/>
              <a:gd name="connsiteX3" fmla="*/ 0 w 3253740"/>
              <a:gd name="connsiteY3" fmla="*/ 342900 h 342900"/>
              <a:gd name="connsiteX4" fmla="*/ 0 w 3253740"/>
              <a:gd name="connsiteY4" fmla="*/ 0 h 342900"/>
              <a:gd name="connsiteX0" fmla="*/ 0 w 3253740"/>
              <a:gd name="connsiteY0" fmla="*/ 0 h 342900"/>
              <a:gd name="connsiteX1" fmla="*/ 3198135 w 3253740"/>
              <a:gd name="connsiteY1" fmla="*/ 0 h 342900"/>
              <a:gd name="connsiteX2" fmla="*/ 3253740 w 3253740"/>
              <a:gd name="connsiteY2" fmla="*/ 342900 h 342900"/>
              <a:gd name="connsiteX3" fmla="*/ 0 w 3253740"/>
              <a:gd name="connsiteY3" fmla="*/ 342900 h 342900"/>
              <a:gd name="connsiteX4" fmla="*/ 0 w 3253740"/>
              <a:gd name="connsiteY4" fmla="*/ 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3740" h="342900">
                <a:moveTo>
                  <a:pt x="0" y="0"/>
                </a:moveTo>
                <a:lnTo>
                  <a:pt x="3198135" y="0"/>
                </a:lnTo>
                <a:lnTo>
                  <a:pt x="3253740" y="342900"/>
                </a:lnTo>
                <a:lnTo>
                  <a:pt x="0" y="3429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08000" tIns="36000" rIns="108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b="1" dirty="0">
                <a:latin typeface="United Curriculum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b="1" dirty="0">
                <a:effectLst/>
                <a:latin typeface="United Curriculum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ertiary colours</a:t>
            </a:r>
            <a:endParaRPr lang="en-GB" sz="1100" dirty="0">
              <a:effectLst/>
              <a:latin typeface="United Curriculum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2FAF38A-6BD5-3178-AEEE-BA7D81D400ED}"/>
              </a:ext>
            </a:extLst>
          </p:cNvPr>
          <p:cNvSpPr txBox="1">
            <a:spLocks/>
          </p:cNvSpPr>
          <p:nvPr/>
        </p:nvSpPr>
        <p:spPr>
          <a:xfrm>
            <a:off x="5442445" y="3520488"/>
            <a:ext cx="2250509" cy="2422822"/>
          </a:xfrm>
          <a:prstGeom prst="rect">
            <a:avLst/>
          </a:prstGeom>
        </p:spPr>
        <p:txBody>
          <a:bodyPr lIns="108000" tIns="36000" rIns="108000" bIns="36000" anchor="t"/>
          <a:lstStyle>
            <a:lvl1pPr marL="0" indent="0" algn="l" defTabSz="1320704" rtl="0" eaLnBrk="1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0" kern="1200" spc="0" baseline="0">
                <a:solidFill>
                  <a:schemeClr val="tx1"/>
                </a:solidFill>
                <a:latin typeface="ABeeZee" panose="02000000000000000000" pitchFamily="2" charset="0"/>
                <a:ea typeface="+mn-ea"/>
                <a:cs typeface="+mn-cs"/>
              </a:defRPr>
            </a:lvl1pPr>
            <a:lvl2pPr marL="990528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34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50880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8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11231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71584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31937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92287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52641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12992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United Curriculum" pitchFamily="50" charset="0"/>
              </a:rPr>
              <a:t>A tertiary colour is created by mixing a primary colour with a secondary colour. </a:t>
            </a:r>
            <a:endParaRPr lang="en-GB" dirty="0">
              <a:latin typeface="United Curriculum" pitchFamily="50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DA8A31-1C9E-0AA1-72FD-249E2CEFA5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319" y="2083436"/>
            <a:ext cx="2045385" cy="18624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9FEDEE0-E24D-45A0-6E88-6499458873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1873" y="3659107"/>
            <a:ext cx="1518558" cy="15212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A8D6CC8-F2C1-B22C-06CA-A19554E1F821}"/>
              </a:ext>
            </a:extLst>
          </p:cNvPr>
          <p:cNvSpPr txBox="1"/>
          <p:nvPr/>
        </p:nvSpPr>
        <p:spPr>
          <a:xfrm>
            <a:off x="5442445" y="5180387"/>
            <a:ext cx="4314115" cy="11617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latin typeface="United Curriculum" pitchFamily="50" charset="0"/>
              </a:rPr>
              <a:t>For example, yellow-orange or blue-purple.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United Curriculum" pitchFamily="50" charset="0"/>
              </a:rPr>
              <a:t>On this colour wheel, the tertiary colours are outlined in black.</a:t>
            </a:r>
            <a:endParaRPr lang="en-GB" sz="16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CFCA22-2C18-E5B5-AF53-11C8FCC8D6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0561" y="2083436"/>
            <a:ext cx="2847343" cy="1882754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61369119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E6177357FBCE499A411D5506B1466F" ma:contentTypeVersion="24" ma:contentTypeDescription="Create a new document." ma:contentTypeScope="" ma:versionID="011f47415e6d21103dbd29382d3d70ad">
  <xsd:schema xmlns:xsd="http://www.w3.org/2001/XMLSchema" xmlns:xs="http://www.w3.org/2001/XMLSchema" xmlns:p="http://schemas.microsoft.com/office/2006/metadata/properties" xmlns:ns2="eb27f817-6f62-42a5-b97e-5e5876e68540" xmlns:ns3="bdd40a26-798e-4419-82cd-8bafc402cc20" targetNamespace="http://schemas.microsoft.com/office/2006/metadata/properties" ma:root="true" ma:fieldsID="267eb2c2263c87616dd2bcb66121e398" ns2:_="" ns3:_="">
    <xsd:import namespace="eb27f817-6f62-42a5-b97e-5e5876e68540"/>
    <xsd:import namespace="bdd40a26-798e-4419-82cd-8bafc402cc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BillingMetadata" minOccurs="0"/>
                <xsd:element ref="ns2:Formconnected" minOccurs="0"/>
                <xsd:element ref="ns2:Function" minOccurs="0"/>
                <xsd:element ref="ns2:Owner" minOccurs="0"/>
                <xsd:element ref="ns2:Stage" minOccurs="0"/>
                <xsd:element ref="ns2:AsanaLink" minOccurs="0"/>
                <xsd:element ref="ns2:Lucid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27f817-6f62-42a5-b97e-5e5876e68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a547d1d0-3da5-4772-b279-2d11b77b4c5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  <xsd:element name="Formconnected" ma:index="24" nillable="true" ma:displayName="Form connected" ma:format="Dropdown" ma:internalName="Formconnected">
      <xsd:simpleType>
        <xsd:restriction base="dms:Choice">
          <xsd:enumeration value="Form Connected"/>
        </xsd:restriction>
      </xsd:simpleType>
    </xsd:element>
    <xsd:element name="Function" ma:index="25" nillable="true" ma:displayName="Function" ma:format="Dropdown" ma:internalName="Function">
      <xsd:simpleType>
        <xsd:union memberTypes="dms:Text">
          <xsd:simpleType>
            <xsd:restriction base="dms:Choice">
              <xsd:enumeration value="Fees"/>
              <xsd:enumeration value="Management Accounts"/>
              <xsd:enumeration value="Procurement"/>
              <xsd:enumeration value="Schools"/>
              <xsd:enumeration value="HR"/>
              <xsd:enumeration value="Data"/>
              <xsd:enumeration value="United Communities"/>
            </xsd:restriction>
          </xsd:simpleType>
        </xsd:union>
      </xsd:simpleType>
    </xsd:element>
    <xsd:element name="Owner" ma:index="26" nillable="true" ma:displayName="Owner" ma:format="Dropdown" ma:list="UserInfo" ma:SharePointGroup="0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age" ma:index="27" nillable="true" ma:displayName="Stage" ma:format="Dropdown" ma:internalName="Stage">
      <xsd:simpleType>
        <xsd:restriction base="dms:Choice">
          <xsd:enumeration value="Backlog"/>
          <xsd:enumeration value="Process Mapping"/>
          <xsd:enumeration value="First Draft - Out for review"/>
          <xsd:enumeration value="Solution Engineering"/>
          <xsd:enumeration value="'To Be' Proposal"/>
          <xsd:enumeration value="HOLD"/>
          <xsd:enumeration value="Choice 7"/>
        </xsd:restriction>
      </xsd:simpleType>
    </xsd:element>
    <xsd:element name="AsanaLink" ma:index="28" nillable="true" ma:displayName="Asana Link" ma:format="Hyperlink" ma:internalName="Asana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ucidLink" ma:index="29" nillable="true" ma:displayName="Lucid Link" ma:description="Link to process map on Lucid" ma:format="Hyperlink" ma:internalName="Lucid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d40a26-798e-4419-82cd-8bafc402cc20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6a694a5-b75d-4606-a410-cac4d626996e}" ma:internalName="TaxCatchAll" ma:showField="CatchAllData" ma:web="bdd40a26-798e-4419-82cd-8bafc402cc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dd40a26-798e-4419-82cd-8bafc402cc20" xsi:nil="true"/>
    <lcf76f155ced4ddcb4097134ff3c332f xmlns="eb27f817-6f62-42a5-b97e-5e5876e68540">
      <Terms xmlns="http://schemas.microsoft.com/office/infopath/2007/PartnerControls"/>
    </lcf76f155ced4ddcb4097134ff3c332f>
    <SharedWithUsers xmlns="bdd40a26-798e-4419-82cd-8bafc402cc20">
      <UserInfo>
        <DisplayName/>
        <AccountId xsi:nil="true"/>
        <AccountType/>
      </UserInfo>
    </SharedWithUsers>
    <Formconnected xmlns="eb27f817-6f62-42a5-b97e-5e5876e68540" xsi:nil="true"/>
    <Owner xmlns="eb27f817-6f62-42a5-b97e-5e5876e68540">
      <UserInfo>
        <DisplayName/>
        <AccountId xsi:nil="true"/>
        <AccountType/>
      </UserInfo>
    </Owner>
    <AsanaLink xmlns="eb27f817-6f62-42a5-b97e-5e5876e68540">
      <Url xsi:nil="true"/>
      <Description xsi:nil="true"/>
    </AsanaLink>
    <LucidLink xmlns="eb27f817-6f62-42a5-b97e-5e5876e68540">
      <Url xsi:nil="true"/>
      <Description xsi:nil="true"/>
    </LucidLink>
    <Function xmlns="eb27f817-6f62-42a5-b97e-5e5876e68540" xsi:nil="true"/>
    <Stage xmlns="eb27f817-6f62-42a5-b97e-5e5876e68540" xsi:nil="true"/>
  </documentManagement>
</p:properties>
</file>

<file path=customXml/itemProps1.xml><?xml version="1.0" encoding="utf-8"?>
<ds:datastoreItem xmlns:ds="http://schemas.openxmlformats.org/officeDocument/2006/customXml" ds:itemID="{27863ADB-2DC9-43E7-9E46-78B291C687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b27f817-6f62-42a5-b97e-5e5876e68540"/>
    <ds:schemaRef ds:uri="bdd40a26-798e-4419-82cd-8bafc402cc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F2A31F0-0284-4FFD-850E-478562CD71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F20F8DA-C4FB-4450-BACC-F5A742E79B9F}">
  <ds:schemaRefs>
    <ds:schemaRef ds:uri="84283a62-dbf0-4bf3-9286-04d2ea05a3ac"/>
    <ds:schemaRef ds:uri="http://www.w3.org/XML/1998/namespace"/>
    <ds:schemaRef ds:uri="7cdbce52-7c58-4c49-97cb-d953267058b2"/>
    <ds:schemaRef ds:uri="http://purl.org/dc/elements/1.1/"/>
    <ds:schemaRef ds:uri="http://purl.org/dc/terms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schemas.microsoft.com/sharepoint/v3"/>
    <ds:schemaRef ds:uri="http://schemas.microsoft.com/office/2006/metadata/properties"/>
    <ds:schemaRef ds:uri="bdd40a26-798e-4419-82cd-8bafc402cc20"/>
    <ds:schemaRef ds:uri="eb27f817-6f62-42a5-b97e-5e5876e68540"/>
  </ds:schemaRefs>
</ds:datastoreItem>
</file>

<file path=docMetadata/LabelInfo.xml><?xml version="1.0" encoding="utf-8"?>
<clbl:labelList xmlns:clbl="http://schemas.microsoft.com/office/2020/mipLabelMetadata">
  <clbl:label id="{3b076d90-78b2-4abd-9e05-c20f26289c46}" enabled="0" method="" siteId="{3b076d90-78b2-4abd-9e05-c20f26289c46}" removed="1"/>
  <clbl:label id="{a4d068aa-090e-4f55-a950-b1b95cea1c6b}" enabled="0" method="" siteId="{a4d068aa-090e-4f55-a950-b1b95cea1c6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159</Words>
  <Application>Microsoft Office PowerPoint</Application>
  <PresentationFormat>A4 Paper (210x297 mm)</PresentationFormat>
  <Paragraphs>19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Custom Design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Jessica Quinn</dc:creator>
  <cp:lastModifiedBy>Nicola Hosking</cp:lastModifiedBy>
  <cp:revision>5</cp:revision>
  <dcterms:created xsi:type="dcterms:W3CDTF">2021-04-22T13:12:58Z</dcterms:created>
  <dcterms:modified xsi:type="dcterms:W3CDTF">2026-10-06T10:30:44Z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0x01010069E6177357FBCE499A411D5506B1466F</vt:lpwstr>
  </property>
  <property fmtid="{D5CDD505-2E9C-101B-9397-08002B2CF9AE}" pid="3" name="MediaServiceImageTags">
    <vt:lpwstr/>
  </property>
  <property fmtid="{D5CDD505-2E9C-101B-9397-08002B2CF9AE}" pid="4" name="Order">
    <vt:r8>4653800</vt:r8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</Properties>
</file>